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commentAuthors.xml" ContentType="application/vnd.openxmlformats-officedocument.presentationml.commentAuthors+xml"/>
  <Override PartName="/ppt/charts/chart7.xml" ContentType="application/vnd.openxmlformats-officedocument.drawingml.chart+xml"/>
  <Override PartName="/ppt/notesSlides/notesSlide9.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charts/chart3.xml" ContentType="application/vnd.openxmlformats-officedocument.drawingml.chart+xml"/>
  <Override PartName="/ppt/charts/chart5.xml" ContentType="application/vnd.openxmlformats-officedocument.drawingml.chart+xml"/>
  <Override PartName="/ppt/notesSlides/notesSlide7.xml" ContentType="application/vnd.openxmlformats-officedocument.presentationml.notesSlide+xml"/>
  <Override PartName="/ppt/diagrams/layout1.xml" ContentType="application/vnd.openxmlformats-officedocument.drawingml.diagramLayout+xml"/>
  <Override PartName="/ppt/notesSlides/notesSlide10.xml" ContentType="application/vnd.openxmlformats-officedocument.presentationml.notesSlide+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5.xml" ContentType="application/vnd.openxmlformats-officedocument.presentationml.notesSlide+xml"/>
  <Override PartName="/ppt/diagrams/colors4.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charts/chart8.xml" ContentType="application/vnd.openxmlformats-officedocument.drawingml.chart+xml"/>
  <Override PartName="/ppt/diagrams/layout4.xml" ContentType="application/vnd.openxmlformats-officedocument.drawingml.diagramLayout+xml"/>
  <Override PartName="/ppt/slideLayouts/slideLayout10.xml" ContentType="application/vnd.openxmlformats-officedocument.presentationml.slideLayout+xml"/>
  <Override PartName="/ppt/charts/chart6.xml" ContentType="application/vnd.openxmlformats-officedocument.drawingml.chart+xml"/>
  <Override PartName="/ppt/charts/chart10.xml" ContentType="application/vnd.openxmlformats-officedocument.drawingml.chart+xml"/>
  <Override PartName="/ppt/notesSlides/notesSlide8.xml" ContentType="application/vnd.openxmlformats-officedocument.presentationml.notesSlide+xml"/>
  <Override PartName="/ppt/diagrams/layout2.xml" ContentType="application/vnd.openxmlformats-officedocument.drawingml.diagramLayout+xml"/>
  <Override PartName="/ppt/notesSlides/notesSlide11.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diagrams/data3.xml" ContentType="application/vnd.openxmlformats-officedocument.drawingml.diagramData+xml"/>
  <Override PartName="/ppt/slides/slide8.xml" ContentType="application/vnd.openxmlformats-officedocument.presentationml.slide+xml"/>
  <Override PartName="/ppt/charts/chart2.xml" ContentType="application/vnd.openxmlformats-officedocument.drawingml.chart+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9" r:id="rId3"/>
    <p:sldId id="282" r:id="rId4"/>
    <p:sldId id="258" r:id="rId5"/>
    <p:sldId id="257" r:id="rId6"/>
    <p:sldId id="286" r:id="rId7"/>
    <p:sldId id="283" r:id="rId8"/>
    <p:sldId id="263" r:id="rId9"/>
    <p:sldId id="284" r:id="rId10"/>
    <p:sldId id="261" r:id="rId11"/>
    <p:sldId id="262" r:id="rId12"/>
    <p:sldId id="288" r:id="rId13"/>
    <p:sldId id="264" r:id="rId14"/>
    <p:sldId id="297" r:id="rId15"/>
    <p:sldId id="293" r:id="rId16"/>
    <p:sldId id="268" r:id="rId17"/>
    <p:sldId id="295" r:id="rId18"/>
    <p:sldId id="269" r:id="rId19"/>
    <p:sldId id="277" r:id="rId20"/>
    <p:sldId id="289" r:id="rId21"/>
    <p:sldId id="271" r:id="rId22"/>
    <p:sldId id="272" r:id="rId23"/>
    <p:sldId id="274" r:id="rId24"/>
    <p:sldId id="279" r:id="rId25"/>
    <p:sldId id="275" r:id="rId26"/>
    <p:sldId id="276" r:id="rId27"/>
    <p:sldId id="280" r:id="rId28"/>
    <p:sldId id="281" r:id="rId29"/>
    <p:sldId id="287" r:id="rId30"/>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mian"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70C0"/>
    <a:srgbClr val="64731E"/>
    <a:srgbClr val="00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000" autoAdjust="0"/>
  </p:normalViewPr>
  <p:slideViewPr>
    <p:cSldViewPr>
      <p:cViewPr varScale="1">
        <p:scale>
          <a:sx n="74" d="100"/>
          <a:sy n="74" d="100"/>
        </p:scale>
        <p:origin x="-136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demian\My%20Documents\Downloads\weoreptc%20(83).xls"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Documents%20and%20Settings\demian.IOBE\My%20Documents\Dropbox\Shipping\Data\New%20&#934;&#973;&#955;&#955;&#959;%20&#949;&#961;&#947;&#945;&#963;&#943;&#945;&#962;%20&#964;&#959;&#965;%20Microsoft%20Office%20Excel.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Documents%20and%20Settings\demian.IOBE\My%20Documents\Dropbox\Shipping\Data\New%20&#934;&#973;&#955;&#955;&#959;%20&#949;&#961;&#947;&#945;&#963;&#943;&#945;&#962;%20&#964;&#959;&#965;%20Microsoft%20Office%20Excel.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demian\My%20Documents\Dropbox\Shipping%20Shared\&#917;&#954;&#948;&#942;&#955;&#969;&#963;&#951;%20&#917;&#965;&#947;&#949;&#957;&#943;&#948;&#949;&#953;&#959;%20&#913;&#960;&#961;&#943;&#955;&#953;&#959;&#962;%202013\material%20for%20Evgenidio%20ppt\cpb-world-trade-monitor-januari-2013.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exchsrv\Shared%20Folders\Sikiaridi\Shipping\&#928;&#953;&#957;&#945;&#954;&#949;&#962;%20&#954;&#945;&#953;%20&#948;&#953;&#945;&#947;&#961;&#940;&#956;&#956;&#945;&#964;&#945;_&#960;&#959;&#957;&#964;&#959;&#960;&#959;&#961;&#959;&#962;%20&#957;&#945;&#965;&#964;&#953;&#955;&#953;&#945;.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Documents%20and%20Settings\demian\My%20Documents\Dropbox\Shipping\Data\&#913;&#957;&#964;&#943;&#947;&#961;&#945;&#966;&#959;_I&#969;&#940;&#957;&#957;&#945;&#962;%20&#964;&#959;&#965;%20&#928;&#953;&#957;&#945;&#954;&#949;&#962;%20&#954;&#945;&#953;%20&#948;&#953;&#945;&#947;&#961;&#940;&#956;&#956;&#945;&#964;&#945;_&#960;&#959;&#957;&#964;&#959;&#960;&#959;&#961;&#959;&#962;%20&#957;&#945;&#965;&#964;&#953;&#955;&#953;&#945;.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Documents%20and%20Settings\demian\My%20Documents\Dropbox\Shipping%20Shared\Greekowned%20vessels_2013_&#925;&#945;&#965;&#964;&#953;&#954;&#972;%20&#917;&#960;&#953;&#956;&#949;&#955;&#951;&#964;&#942;&#961;&#953;&#959;.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Documents%20and%20Settings\demian\Desktop\&#921;&#963;&#959;&#950;&#973;&#947;&#953;&#959;%20&#933;&#960;&#951;&#961;&#949;&#963;&#953;&#974;&#957;%20&#917;&#964;&#942;&#963;&#953;&#945;%20&#931;&#964;&#959;&#953;&#967;&#949;&#943;&#945;.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Documents%20and%20Settings\demian.IOBE\My%20Documents\Dropbox\Shipping\Data\_Results_Shipping_09.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Documents%20and%20Settings\demian\My%20Documents\Dropbox\Shipping%20Shared\&#921;_&#927;_&#922;&#945;&#964;&#945;&#947;&#949;&#947;&#961;&#945;&#956;&#956;&#941;&#957;&#951;%20&#963;&#965;&#956;&#946;&#959;&#955;&#942;%20&#963;&#964;&#951;&#957;%20&#917;&#955;&#955;&#951;&#957;&#953;&#954;&#942;%20&#927;&#953;&#954;&#959;&#957;&#959;&#956;&#943;&#945;.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Documents%20and%20Settings\demian.IOBE\My%20Documents\Dropbox\Shipping\Data\_Results_Shipping_09.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l-GR"/>
  <c:chart>
    <c:title>
      <c:tx>
        <c:rich>
          <a:bodyPr/>
          <a:lstStyle/>
          <a:p>
            <a:pPr>
              <a:defRPr/>
            </a:pPr>
            <a:r>
              <a:rPr lang="el-GR" sz="1200" b="1" dirty="0"/>
              <a:t>Ρυθμός ανάπτυξης</a:t>
            </a:r>
            <a:endParaRPr lang="en-GB" sz="1200" b="1" dirty="0"/>
          </a:p>
        </c:rich>
      </c:tx>
      <c:layout>
        <c:manualLayout>
          <c:xMode val="edge"/>
          <c:yMode val="edge"/>
          <c:x val="0.39653315409622475"/>
          <c:y val="1.6211253826877103E-2"/>
        </c:manualLayout>
      </c:layout>
    </c:title>
    <c:plotArea>
      <c:layout>
        <c:manualLayout>
          <c:layoutTarget val="inner"/>
          <c:xMode val="edge"/>
          <c:yMode val="edge"/>
          <c:x val="8.9975038834431545E-2"/>
          <c:y val="0.14730055817772214"/>
          <c:w val="0.88009298837645278"/>
          <c:h val="0.5665863847933833"/>
        </c:manualLayout>
      </c:layout>
      <c:lineChart>
        <c:grouping val="standard"/>
        <c:ser>
          <c:idx val="0"/>
          <c:order val="0"/>
          <c:tx>
            <c:strRef>
              <c:f>'weoreptc (83)'!$A$2</c:f>
              <c:strCache>
                <c:ptCount val="1"/>
                <c:pt idx="0">
                  <c:v>Παγκόσμια Οικονομία</c:v>
                </c:pt>
              </c:strCache>
            </c:strRef>
          </c:tx>
          <c:cat>
            <c:numRef>
              <c:f>'weoreptc (83)'!$B$1:$I$1</c:f>
              <c:numCache>
                <c:formatCode>General</c:formatCode>
                <c:ptCount val="8"/>
                <c:pt idx="0">
                  <c:v>2007</c:v>
                </c:pt>
                <c:pt idx="1">
                  <c:v>2008</c:v>
                </c:pt>
                <c:pt idx="2">
                  <c:v>2009</c:v>
                </c:pt>
                <c:pt idx="3">
                  <c:v>2010</c:v>
                </c:pt>
                <c:pt idx="4">
                  <c:v>2011</c:v>
                </c:pt>
                <c:pt idx="5">
                  <c:v>2012</c:v>
                </c:pt>
                <c:pt idx="6">
                  <c:v>2013</c:v>
                </c:pt>
                <c:pt idx="7">
                  <c:v>2014</c:v>
                </c:pt>
              </c:numCache>
            </c:numRef>
          </c:cat>
          <c:val>
            <c:numRef>
              <c:f>'weoreptc (83)'!$B$2:$I$2</c:f>
              <c:numCache>
                <c:formatCode>0.0%</c:formatCode>
                <c:ptCount val="8"/>
                <c:pt idx="0">
                  <c:v>5.4120000000000126E-2</c:v>
                </c:pt>
                <c:pt idx="1">
                  <c:v>2.8010000000000011E-2</c:v>
                </c:pt>
                <c:pt idx="2">
                  <c:v>-5.7400000000000159E-3</c:v>
                </c:pt>
                <c:pt idx="3">
                  <c:v>5.1370000000000013E-2</c:v>
                </c:pt>
                <c:pt idx="4">
                  <c:v>3.8330000000000024E-2</c:v>
                </c:pt>
                <c:pt idx="5">
                  <c:v>3.2780000000000024E-2</c:v>
                </c:pt>
                <c:pt idx="6">
                  <c:v>3.6200000000000135E-2</c:v>
                </c:pt>
                <c:pt idx="7">
                  <c:v>4.1460000000000004E-2</c:v>
                </c:pt>
              </c:numCache>
            </c:numRef>
          </c:val>
        </c:ser>
        <c:ser>
          <c:idx val="1"/>
          <c:order val="1"/>
          <c:tx>
            <c:strRef>
              <c:f>'weoreptc (83)'!$A$3</c:f>
              <c:strCache>
                <c:ptCount val="1"/>
                <c:pt idx="0">
                  <c:v>Αναπτυγμένες Οικονομίες</c:v>
                </c:pt>
              </c:strCache>
            </c:strRef>
          </c:tx>
          <c:cat>
            <c:numRef>
              <c:f>'weoreptc (83)'!$B$1:$I$1</c:f>
              <c:numCache>
                <c:formatCode>General</c:formatCode>
                <c:ptCount val="8"/>
                <c:pt idx="0">
                  <c:v>2007</c:v>
                </c:pt>
                <c:pt idx="1">
                  <c:v>2008</c:v>
                </c:pt>
                <c:pt idx="2">
                  <c:v>2009</c:v>
                </c:pt>
                <c:pt idx="3">
                  <c:v>2010</c:v>
                </c:pt>
                <c:pt idx="4">
                  <c:v>2011</c:v>
                </c:pt>
                <c:pt idx="5">
                  <c:v>2012</c:v>
                </c:pt>
                <c:pt idx="6">
                  <c:v>2013</c:v>
                </c:pt>
                <c:pt idx="7">
                  <c:v>2014</c:v>
                </c:pt>
              </c:numCache>
            </c:numRef>
          </c:cat>
          <c:val>
            <c:numRef>
              <c:f>'weoreptc (83)'!$B$3:$I$3</c:f>
              <c:numCache>
                <c:formatCode>0.0%</c:formatCode>
                <c:ptCount val="8"/>
                <c:pt idx="0">
                  <c:v>2.7950000000000016E-2</c:v>
                </c:pt>
                <c:pt idx="1">
                  <c:v>5.0000000000000153E-4</c:v>
                </c:pt>
                <c:pt idx="2">
                  <c:v>-3.4850000000000138E-2</c:v>
                </c:pt>
                <c:pt idx="3">
                  <c:v>3.0120000000000004E-2</c:v>
                </c:pt>
                <c:pt idx="4">
                  <c:v>1.594000000000002E-2</c:v>
                </c:pt>
                <c:pt idx="5">
                  <c:v>1.2910000000000001E-2</c:v>
                </c:pt>
                <c:pt idx="6">
                  <c:v>1.5380000000000015E-2</c:v>
                </c:pt>
                <c:pt idx="7">
                  <c:v>2.2770000000000019E-2</c:v>
                </c:pt>
              </c:numCache>
            </c:numRef>
          </c:val>
        </c:ser>
        <c:ser>
          <c:idx val="2"/>
          <c:order val="2"/>
          <c:tx>
            <c:strRef>
              <c:f>'weoreptc (83)'!$A$5</c:f>
              <c:strCache>
                <c:ptCount val="1"/>
                <c:pt idx="0">
                  <c:v>ΕΕ-27</c:v>
                </c:pt>
              </c:strCache>
            </c:strRef>
          </c:tx>
          <c:cat>
            <c:numRef>
              <c:f>'weoreptc (83)'!$B$1:$I$1</c:f>
              <c:numCache>
                <c:formatCode>General</c:formatCode>
                <c:ptCount val="8"/>
                <c:pt idx="0">
                  <c:v>2007</c:v>
                </c:pt>
                <c:pt idx="1">
                  <c:v>2008</c:v>
                </c:pt>
                <c:pt idx="2">
                  <c:v>2009</c:v>
                </c:pt>
                <c:pt idx="3">
                  <c:v>2010</c:v>
                </c:pt>
                <c:pt idx="4">
                  <c:v>2011</c:v>
                </c:pt>
                <c:pt idx="5">
                  <c:v>2012</c:v>
                </c:pt>
                <c:pt idx="6">
                  <c:v>2013</c:v>
                </c:pt>
                <c:pt idx="7">
                  <c:v>2014</c:v>
                </c:pt>
              </c:numCache>
            </c:numRef>
          </c:cat>
          <c:val>
            <c:numRef>
              <c:f>'weoreptc (83)'!$B$5:$I$5</c:f>
              <c:numCache>
                <c:formatCode>0.0%</c:formatCode>
                <c:ptCount val="8"/>
                <c:pt idx="0">
                  <c:v>3.4290000000000015E-2</c:v>
                </c:pt>
                <c:pt idx="1">
                  <c:v>5.5500000000000124E-3</c:v>
                </c:pt>
                <c:pt idx="2">
                  <c:v>-4.2140000000000011E-2</c:v>
                </c:pt>
                <c:pt idx="3">
                  <c:v>2.0550000000000002E-2</c:v>
                </c:pt>
                <c:pt idx="4">
                  <c:v>1.594000000000002E-2</c:v>
                </c:pt>
                <c:pt idx="5">
                  <c:v>-2.0700000000000011E-3</c:v>
                </c:pt>
                <c:pt idx="6">
                  <c:v>4.9200000000000034E-3</c:v>
                </c:pt>
                <c:pt idx="7">
                  <c:v>1.5340000000000015E-2</c:v>
                </c:pt>
              </c:numCache>
            </c:numRef>
          </c:val>
        </c:ser>
        <c:ser>
          <c:idx val="3"/>
          <c:order val="3"/>
          <c:tx>
            <c:strRef>
              <c:f>'weoreptc (83)'!$A$7</c:f>
              <c:strCache>
                <c:ptCount val="1"/>
                <c:pt idx="0">
                  <c:v>Αναπτυσσόμενη Ασία</c:v>
                </c:pt>
              </c:strCache>
            </c:strRef>
          </c:tx>
          <c:cat>
            <c:numRef>
              <c:f>'weoreptc (83)'!$B$1:$I$1</c:f>
              <c:numCache>
                <c:formatCode>General</c:formatCode>
                <c:ptCount val="8"/>
                <c:pt idx="0">
                  <c:v>2007</c:v>
                </c:pt>
                <c:pt idx="1">
                  <c:v>2008</c:v>
                </c:pt>
                <c:pt idx="2">
                  <c:v>2009</c:v>
                </c:pt>
                <c:pt idx="3">
                  <c:v>2010</c:v>
                </c:pt>
                <c:pt idx="4">
                  <c:v>2011</c:v>
                </c:pt>
                <c:pt idx="5">
                  <c:v>2012</c:v>
                </c:pt>
                <c:pt idx="6">
                  <c:v>2013</c:v>
                </c:pt>
                <c:pt idx="7">
                  <c:v>2014</c:v>
                </c:pt>
              </c:numCache>
            </c:numRef>
          </c:cat>
          <c:val>
            <c:numRef>
              <c:f>'weoreptc (83)'!$B$7:$I$7</c:f>
              <c:numCache>
                <c:formatCode>0.0%</c:formatCode>
                <c:ptCount val="8"/>
                <c:pt idx="0">
                  <c:v>0.11428000000000005</c:v>
                </c:pt>
                <c:pt idx="1">
                  <c:v>7.9160000000000397E-2</c:v>
                </c:pt>
                <c:pt idx="2">
                  <c:v>6.9760000000000433E-2</c:v>
                </c:pt>
                <c:pt idx="3">
                  <c:v>9.5130000000000048E-2</c:v>
                </c:pt>
                <c:pt idx="4">
                  <c:v>7.7620000000000022E-2</c:v>
                </c:pt>
                <c:pt idx="5">
                  <c:v>6.6710000000000158E-2</c:v>
                </c:pt>
                <c:pt idx="6">
                  <c:v>7.199000000000004E-2</c:v>
                </c:pt>
                <c:pt idx="7">
                  <c:v>7.4780000000000388E-2</c:v>
                </c:pt>
              </c:numCache>
            </c:numRef>
          </c:val>
        </c:ser>
        <c:ser>
          <c:idx val="4"/>
          <c:order val="4"/>
          <c:tx>
            <c:strRef>
              <c:f>'weoreptc (83)'!$A$8</c:f>
              <c:strCache>
                <c:ptCount val="1"/>
                <c:pt idx="0">
                  <c:v>Μέση Ανατολή και Βόρεια Αφρική</c:v>
                </c:pt>
              </c:strCache>
            </c:strRef>
          </c:tx>
          <c:cat>
            <c:numRef>
              <c:f>'weoreptc (83)'!$B$1:$I$1</c:f>
              <c:numCache>
                <c:formatCode>General</c:formatCode>
                <c:ptCount val="8"/>
                <c:pt idx="0">
                  <c:v>2007</c:v>
                </c:pt>
                <c:pt idx="1">
                  <c:v>2008</c:v>
                </c:pt>
                <c:pt idx="2">
                  <c:v>2009</c:v>
                </c:pt>
                <c:pt idx="3">
                  <c:v>2010</c:v>
                </c:pt>
                <c:pt idx="4">
                  <c:v>2011</c:v>
                </c:pt>
                <c:pt idx="5">
                  <c:v>2012</c:v>
                </c:pt>
                <c:pt idx="6">
                  <c:v>2013</c:v>
                </c:pt>
                <c:pt idx="7">
                  <c:v>2014</c:v>
                </c:pt>
              </c:numCache>
            </c:numRef>
          </c:cat>
          <c:val>
            <c:numRef>
              <c:f>'weoreptc (83)'!$B$8:$I$8</c:f>
              <c:numCache>
                <c:formatCode>0.0%</c:formatCode>
                <c:ptCount val="8"/>
                <c:pt idx="0">
                  <c:v>5.6600000000000004E-2</c:v>
                </c:pt>
                <c:pt idx="1">
                  <c:v>4.5390000000000291E-2</c:v>
                </c:pt>
                <c:pt idx="2">
                  <c:v>2.5710000000000011E-2</c:v>
                </c:pt>
                <c:pt idx="3">
                  <c:v>5.025000000000001E-2</c:v>
                </c:pt>
                <c:pt idx="4">
                  <c:v>3.2980000000000134E-2</c:v>
                </c:pt>
                <c:pt idx="5">
                  <c:v>5.2690000000000126E-2</c:v>
                </c:pt>
                <c:pt idx="6">
                  <c:v>3.6490000000000113E-2</c:v>
                </c:pt>
                <c:pt idx="7">
                  <c:v>3.8440000000000113E-2</c:v>
                </c:pt>
              </c:numCache>
            </c:numRef>
          </c:val>
        </c:ser>
        <c:marker val="1"/>
        <c:axId val="83009536"/>
        <c:axId val="83011072"/>
      </c:lineChart>
      <c:catAx>
        <c:axId val="83009536"/>
        <c:scaling>
          <c:orientation val="minMax"/>
        </c:scaling>
        <c:axPos val="b"/>
        <c:numFmt formatCode="General" sourceLinked="1"/>
        <c:tickLblPos val="low"/>
        <c:crossAx val="83011072"/>
        <c:crosses val="autoZero"/>
        <c:auto val="1"/>
        <c:lblAlgn val="ctr"/>
        <c:lblOffset val="100"/>
      </c:catAx>
      <c:valAx>
        <c:axId val="83011072"/>
        <c:scaling>
          <c:orientation val="minMax"/>
        </c:scaling>
        <c:axPos val="l"/>
        <c:majorGridlines>
          <c:spPr>
            <a:ln>
              <a:prstDash val="sysDash"/>
            </a:ln>
          </c:spPr>
        </c:majorGridlines>
        <c:numFmt formatCode="0%" sourceLinked="0"/>
        <c:tickLblPos val="nextTo"/>
        <c:crossAx val="83009536"/>
        <c:crosses val="autoZero"/>
        <c:crossBetween val="between"/>
      </c:valAx>
    </c:plotArea>
    <c:legend>
      <c:legendPos val="b"/>
      <c:layout>
        <c:manualLayout>
          <c:xMode val="edge"/>
          <c:yMode val="edge"/>
          <c:x val="0.11536043708822107"/>
          <c:y val="0.81134842519685002"/>
          <c:w val="0.83730633670790844"/>
          <c:h val="0.16087379702537208"/>
        </c:manualLayout>
      </c:layout>
    </c:legend>
    <c:plotVisOnly val="1"/>
    <c:dispBlanksAs val="gap"/>
  </c:chart>
  <c:spPr>
    <a:solidFill>
      <a:schemeClr val="bg2">
        <a:lumMod val="90000"/>
        <a:alpha val="83000"/>
      </a:schemeClr>
    </a:solidFill>
    <a:ln>
      <a:solidFill>
        <a:schemeClr val="bg2">
          <a:lumMod val="75000"/>
        </a:schemeClr>
      </a:solidFill>
    </a:ln>
  </c:spPr>
  <c:txPr>
    <a:bodyPr/>
    <a:lstStyle/>
    <a:p>
      <a:pPr>
        <a:defRPr b="1">
          <a:latin typeface="Arial" pitchFamily="34" charset="0"/>
          <a:cs typeface="Arial" pitchFamily="34" charset="0"/>
        </a:defRPr>
      </a:pPr>
      <a:endParaRPr lang="el-GR"/>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l-GR"/>
  <c:chart>
    <c:title>
      <c:tx>
        <c:rich>
          <a:bodyPr/>
          <a:lstStyle/>
          <a:p>
            <a:pPr>
              <a:defRPr/>
            </a:pPr>
            <a:r>
              <a:rPr lang="el-GR" baseline="0" smtClean="0"/>
              <a:t>Απασχόληση</a:t>
            </a:r>
            <a:endParaRPr lang="el-GR" dirty="0"/>
          </a:p>
        </c:rich>
      </c:tx>
      <c:layout/>
    </c:title>
    <c:plotArea>
      <c:layout>
        <c:manualLayout>
          <c:layoutTarget val="inner"/>
          <c:xMode val="edge"/>
          <c:yMode val="edge"/>
          <c:x val="0.15444466316710431"/>
          <c:y val="0.12962962962962879"/>
          <c:w val="0.81499978127733996"/>
          <c:h val="0.84131962671332805"/>
        </c:manualLayout>
      </c:layout>
      <c:barChart>
        <c:barDir val="col"/>
        <c:grouping val="stacked"/>
        <c:ser>
          <c:idx val="0"/>
          <c:order val="0"/>
          <c:spPr>
            <a:solidFill>
              <a:srgbClr val="00B050"/>
            </a:solidFill>
          </c:spPr>
          <c:dPt>
            <c:idx val="0"/>
            <c:spPr>
              <a:solidFill>
                <a:srgbClr val="0070C0"/>
              </a:solidFill>
            </c:spPr>
          </c:dPt>
          <c:dPt>
            <c:idx val="1"/>
            <c:spPr>
              <a:noFill/>
            </c:spPr>
          </c:dPt>
          <c:dLbls>
            <c:dLbl>
              <c:idx val="0"/>
              <c:layout>
                <c:manualLayout>
                  <c:x val="2.7777777777778061E-3"/>
                  <c:y val="-2.9285782150624027E-2"/>
                </c:manualLayout>
              </c:layout>
              <c:tx>
                <c:rich>
                  <a:bodyPr/>
                  <a:lstStyle/>
                  <a:p>
                    <a:pPr>
                      <a:defRPr sz="1000" b="1">
                        <a:solidFill>
                          <a:schemeClr val="bg1"/>
                        </a:solidFill>
                      </a:defRPr>
                    </a:pPr>
                    <a:r>
                      <a:rPr lang="el-GR" dirty="0" smtClean="0"/>
                      <a:t>Υφιστάμενη </a:t>
                    </a:r>
                    <a:r>
                      <a:rPr lang="el-GR" dirty="0"/>
                      <a:t>182</a:t>
                    </a:r>
                  </a:p>
                </c:rich>
              </c:tx>
              <c:numFmt formatCode="#,##0" sourceLinked="0"/>
              <c:spPr/>
              <c:showVal val="1"/>
              <c:showCatName val="1"/>
            </c:dLbl>
            <c:dLbl>
              <c:idx val="1"/>
              <c:delete val="1"/>
            </c:dLbl>
            <c:dLbl>
              <c:idx val="2"/>
              <c:layout>
                <c:manualLayout>
                  <c:x val="2.7777777777778061E-3"/>
                  <c:y val="-0.24643874173933331"/>
                </c:manualLayout>
              </c:layout>
              <c:tx>
                <c:rich>
                  <a:bodyPr/>
                  <a:lstStyle/>
                  <a:p>
                    <a:pPr>
                      <a:defRPr sz="1000" b="1">
                        <a:solidFill>
                          <a:schemeClr val="bg1"/>
                        </a:solidFill>
                      </a:defRPr>
                    </a:pPr>
                    <a:r>
                      <a:rPr lang="el-GR" dirty="0" smtClean="0">
                        <a:solidFill>
                          <a:schemeClr val="bg1"/>
                        </a:solidFill>
                      </a:rPr>
                      <a:t>Συνολική απασχόληση </a:t>
                    </a:r>
                    <a:r>
                      <a:rPr lang="el-GR" dirty="0">
                        <a:solidFill>
                          <a:schemeClr val="bg1"/>
                        </a:solidFill>
                      </a:rPr>
                      <a:t>552</a:t>
                    </a:r>
                  </a:p>
                </c:rich>
              </c:tx>
              <c:spPr/>
              <c:showVal val="1"/>
              <c:showCatName val="1"/>
            </c:dLbl>
            <c:txPr>
              <a:bodyPr/>
              <a:lstStyle/>
              <a:p>
                <a:pPr>
                  <a:defRPr sz="1000" b="1"/>
                </a:pPr>
                <a:endParaRPr lang="el-GR"/>
              </a:p>
            </c:txPr>
            <c:showVal val="1"/>
            <c:showCatName val="1"/>
          </c:dLbls>
          <c:cat>
            <c:strRef>
              <c:f>Φύλλο1!$A$1:$A$3</c:f>
              <c:strCache>
                <c:ptCount val="3"/>
                <c:pt idx="0">
                  <c:v>Καταγ/νη</c:v>
                </c:pt>
                <c:pt idx="1">
                  <c:v>Διαφορά</c:v>
                </c:pt>
                <c:pt idx="2">
                  <c:v>Δυνητική</c:v>
                </c:pt>
              </c:strCache>
            </c:strRef>
          </c:cat>
          <c:val>
            <c:numRef>
              <c:f>Φύλλο1!$B$1:$B$3</c:f>
              <c:numCache>
                <c:formatCode>General</c:formatCode>
                <c:ptCount val="3"/>
                <c:pt idx="0">
                  <c:v>181978</c:v>
                </c:pt>
                <c:pt idx="1">
                  <c:v>181978</c:v>
                </c:pt>
                <c:pt idx="2">
                  <c:v>552000</c:v>
                </c:pt>
              </c:numCache>
            </c:numRef>
          </c:val>
        </c:ser>
        <c:ser>
          <c:idx val="1"/>
          <c:order val="1"/>
          <c:spPr>
            <a:solidFill>
              <a:srgbClr val="FF0000"/>
            </a:solidFill>
          </c:spPr>
          <c:dLbls>
            <c:dLbl>
              <c:idx val="1"/>
              <c:layout>
                <c:manualLayout>
                  <c:x val="-5.5555555555555471E-3"/>
                  <c:y val="-0.11452637079576902"/>
                </c:manualLayout>
              </c:layout>
              <c:tx>
                <c:rich>
                  <a:bodyPr/>
                  <a:lstStyle/>
                  <a:p>
                    <a:pPr>
                      <a:defRPr sz="1000" b="1">
                        <a:solidFill>
                          <a:schemeClr val="bg1"/>
                        </a:solidFill>
                      </a:defRPr>
                    </a:pPr>
                    <a:r>
                      <a:rPr lang="el-GR" dirty="0" smtClean="0">
                        <a:solidFill>
                          <a:schemeClr val="bg1"/>
                        </a:solidFill>
                      </a:rPr>
                      <a:t>Δ</a:t>
                    </a:r>
                    <a:r>
                      <a:rPr lang="el-GR" dirty="0" smtClean="0"/>
                      <a:t>εξαμενή</a:t>
                    </a:r>
                  </a:p>
                  <a:p>
                    <a:pPr>
                      <a:defRPr sz="1000" b="1">
                        <a:solidFill>
                          <a:schemeClr val="bg1"/>
                        </a:solidFill>
                      </a:defRPr>
                    </a:pPr>
                    <a:r>
                      <a:rPr lang="el-GR" dirty="0" smtClean="0"/>
                      <a:t>370</a:t>
                    </a:r>
                    <a:endParaRPr lang="el-GR" dirty="0"/>
                  </a:p>
                </c:rich>
              </c:tx>
              <c:numFmt formatCode="#,##0" sourceLinked="0"/>
              <c:spPr/>
              <c:showVal val="1"/>
              <c:showCatName val="1"/>
            </c:dLbl>
            <c:txPr>
              <a:bodyPr/>
              <a:lstStyle/>
              <a:p>
                <a:pPr>
                  <a:defRPr sz="1000" b="1">
                    <a:solidFill>
                      <a:schemeClr val="bg1"/>
                    </a:solidFill>
                  </a:defRPr>
                </a:pPr>
                <a:endParaRPr lang="el-GR"/>
              </a:p>
            </c:txPr>
            <c:showVal val="1"/>
            <c:showCatName val="1"/>
          </c:dLbls>
          <c:cat>
            <c:strRef>
              <c:f>Φύλλο1!$A$1:$A$3</c:f>
              <c:strCache>
                <c:ptCount val="3"/>
                <c:pt idx="0">
                  <c:v>Καταγ/νη</c:v>
                </c:pt>
                <c:pt idx="1">
                  <c:v>Διαφορά</c:v>
                </c:pt>
                <c:pt idx="2">
                  <c:v>Δυνητική</c:v>
                </c:pt>
              </c:strCache>
            </c:strRef>
          </c:cat>
          <c:val>
            <c:numRef>
              <c:f>Φύλλο1!$C$1:$C$3</c:f>
              <c:numCache>
                <c:formatCode>General</c:formatCode>
                <c:ptCount val="3"/>
                <c:pt idx="1">
                  <c:v>370022</c:v>
                </c:pt>
              </c:numCache>
            </c:numRef>
          </c:val>
        </c:ser>
        <c:gapWidth val="44"/>
        <c:overlap val="100"/>
        <c:axId val="84005632"/>
        <c:axId val="84007168"/>
      </c:barChart>
      <c:catAx>
        <c:axId val="84005632"/>
        <c:scaling>
          <c:orientation val="minMax"/>
        </c:scaling>
        <c:delete val="1"/>
        <c:axPos val="b"/>
        <c:tickLblPos val="none"/>
        <c:crossAx val="84007168"/>
        <c:crosses val="autoZero"/>
        <c:auto val="1"/>
        <c:lblAlgn val="ctr"/>
        <c:lblOffset val="100"/>
      </c:catAx>
      <c:valAx>
        <c:axId val="84007168"/>
        <c:scaling>
          <c:orientation val="minMax"/>
        </c:scaling>
        <c:axPos val="l"/>
        <c:majorGridlines>
          <c:spPr>
            <a:ln>
              <a:solidFill>
                <a:schemeClr val="tx1"/>
              </a:solidFill>
              <a:prstDash val="sysDash"/>
            </a:ln>
          </c:spPr>
        </c:majorGridlines>
        <c:title>
          <c:tx>
            <c:rich>
              <a:bodyPr rot="-5400000" vert="horz"/>
              <a:lstStyle/>
              <a:p>
                <a:pPr>
                  <a:defRPr b="1"/>
                </a:pPr>
                <a:r>
                  <a:rPr lang="el-GR" b="1" dirty="0" smtClean="0"/>
                  <a:t>χιλιάδες</a:t>
                </a:r>
                <a:endParaRPr lang="el-GR" b="1" dirty="0"/>
              </a:p>
            </c:rich>
          </c:tx>
          <c:layout/>
        </c:title>
        <c:numFmt formatCode="General" sourceLinked="1"/>
        <c:tickLblPos val="nextTo"/>
        <c:crossAx val="84005632"/>
        <c:crosses val="autoZero"/>
        <c:crossBetween val="between"/>
        <c:dispUnits>
          <c:builtInUnit val="thousands"/>
        </c:dispUnits>
      </c:valAx>
    </c:plotArea>
    <c:plotVisOnly val="1"/>
    <c:dispBlanksAs val="gap"/>
  </c:chart>
  <c:spPr>
    <a:solidFill>
      <a:schemeClr val="bg2">
        <a:lumMod val="90000"/>
      </a:schemeClr>
    </a:solidFill>
    <a:ln>
      <a:noFill/>
    </a:ln>
  </c:spPr>
  <c:txPr>
    <a:bodyPr/>
    <a:lstStyle/>
    <a:p>
      <a:pPr>
        <a:defRPr sz="900">
          <a:latin typeface="Arial" pitchFamily="34" charset="0"/>
          <a:cs typeface="Arial" pitchFamily="34" charset="0"/>
        </a:defRPr>
      </a:pPr>
      <a:endParaRPr lang="el-GR"/>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lang val="el-GR"/>
  <c:chart>
    <c:title>
      <c:tx>
        <c:rich>
          <a:bodyPr/>
          <a:lstStyle/>
          <a:p>
            <a:pPr>
              <a:defRPr/>
            </a:pPr>
            <a:r>
              <a:rPr lang="el-GR" smtClean="0">
                <a:solidFill>
                  <a:schemeClr val="tx1"/>
                </a:solidFill>
              </a:rPr>
              <a:t>Προστιθέμενη</a:t>
            </a:r>
            <a:r>
              <a:rPr lang="el-GR" baseline="0" smtClean="0">
                <a:solidFill>
                  <a:schemeClr val="tx1"/>
                </a:solidFill>
              </a:rPr>
              <a:t> Αξία </a:t>
            </a:r>
            <a:endParaRPr lang="el-GR" dirty="0">
              <a:solidFill>
                <a:schemeClr val="tx1"/>
              </a:solidFill>
            </a:endParaRPr>
          </a:p>
        </c:rich>
      </c:tx>
      <c:layout/>
      <c:overlay val="1"/>
    </c:title>
    <c:plotArea>
      <c:layout>
        <c:manualLayout>
          <c:layoutTarget val="inner"/>
          <c:xMode val="edge"/>
          <c:yMode val="edge"/>
          <c:x val="0.10356651060314002"/>
          <c:y val="0.15740740740740841"/>
          <c:w val="0.86587788108149255"/>
          <c:h val="0.79267024142509468"/>
        </c:manualLayout>
      </c:layout>
      <c:barChart>
        <c:barDir val="col"/>
        <c:grouping val="stacked"/>
        <c:ser>
          <c:idx val="0"/>
          <c:order val="0"/>
          <c:dPt>
            <c:idx val="0"/>
            <c:spPr>
              <a:solidFill>
                <a:srgbClr val="0070C0"/>
              </a:solidFill>
            </c:spPr>
          </c:dPt>
          <c:dPt>
            <c:idx val="1"/>
            <c:spPr>
              <a:noFill/>
            </c:spPr>
          </c:dPt>
          <c:dPt>
            <c:idx val="2"/>
            <c:spPr>
              <a:solidFill>
                <a:srgbClr val="00B050"/>
              </a:solidFill>
            </c:spPr>
          </c:dPt>
          <c:dLbls>
            <c:dLbl>
              <c:idx val="0"/>
              <c:layout>
                <c:manualLayout>
                  <c:x val="-2.1872265966754468E-7"/>
                  <c:y val="-4.5781183537206447E-3"/>
                </c:manualLayout>
              </c:layout>
              <c:tx>
                <c:rich>
                  <a:bodyPr/>
                  <a:lstStyle/>
                  <a:p>
                    <a:pPr>
                      <a:defRPr sz="1000" b="1">
                        <a:solidFill>
                          <a:schemeClr val="bg1"/>
                        </a:solidFill>
                      </a:defRPr>
                    </a:pPr>
                    <a:r>
                      <a:rPr lang="el-GR" dirty="0" smtClean="0">
                        <a:solidFill>
                          <a:schemeClr val="bg1"/>
                        </a:solidFill>
                      </a:rPr>
                      <a:t>Υφιστάμενη,</a:t>
                    </a:r>
                    <a:r>
                      <a:rPr lang="el-GR" dirty="0" smtClean="0"/>
                      <a:t>13,3</a:t>
                    </a:r>
                    <a:endParaRPr lang="el-GR" dirty="0"/>
                  </a:p>
                </c:rich>
              </c:tx>
              <c:numFmt formatCode="#,##0.0" sourceLinked="0"/>
              <c:spPr/>
              <c:showVal val="1"/>
              <c:showCatName val="1"/>
            </c:dLbl>
            <c:dLbl>
              <c:idx val="1"/>
              <c:delete val="1"/>
            </c:dLbl>
            <c:dLbl>
              <c:idx val="2"/>
              <c:layout>
                <c:manualLayout>
                  <c:x val="0"/>
                  <c:y val="-0.25598503499568226"/>
                </c:manualLayout>
              </c:layout>
              <c:tx>
                <c:rich>
                  <a:bodyPr/>
                  <a:lstStyle/>
                  <a:p>
                    <a:pPr>
                      <a:defRPr sz="1000" b="1">
                        <a:solidFill>
                          <a:schemeClr val="bg1"/>
                        </a:solidFill>
                      </a:defRPr>
                    </a:pPr>
                    <a:r>
                      <a:rPr lang="el-GR" dirty="0" smtClean="0">
                        <a:solidFill>
                          <a:schemeClr val="bg1"/>
                        </a:solidFill>
                      </a:rPr>
                      <a:t>Σ</a:t>
                    </a:r>
                    <a:r>
                      <a:rPr lang="el-GR" dirty="0" smtClean="0"/>
                      <a:t>υνολική ΠΑ</a:t>
                    </a:r>
                    <a:r>
                      <a:rPr lang="el-GR" baseline="0" dirty="0" smtClean="0"/>
                      <a:t> </a:t>
                    </a:r>
                  </a:p>
                  <a:p>
                    <a:pPr>
                      <a:defRPr sz="1000" b="1">
                        <a:solidFill>
                          <a:schemeClr val="bg1"/>
                        </a:solidFill>
                      </a:defRPr>
                    </a:pPr>
                    <a:r>
                      <a:rPr lang="el-GR" dirty="0" smtClean="0"/>
                      <a:t>25,9</a:t>
                    </a:r>
                    <a:endParaRPr lang="el-GR" dirty="0"/>
                  </a:p>
                </c:rich>
              </c:tx>
              <c:numFmt formatCode="#,##0.0" sourceLinked="0"/>
              <c:spPr/>
              <c:showVal val="1"/>
              <c:showCatName val="1"/>
            </c:dLbl>
            <c:txPr>
              <a:bodyPr/>
              <a:lstStyle/>
              <a:p>
                <a:pPr>
                  <a:defRPr sz="1000" b="1">
                    <a:solidFill>
                      <a:schemeClr val="bg1"/>
                    </a:solidFill>
                  </a:defRPr>
                </a:pPr>
                <a:endParaRPr lang="el-GR"/>
              </a:p>
            </c:txPr>
            <c:showVal val="1"/>
            <c:showCatName val="1"/>
          </c:dLbls>
          <c:cat>
            <c:strRef>
              <c:f>Φύλλο1!$A$8:$A$10</c:f>
              <c:strCache>
                <c:ptCount val="3"/>
                <c:pt idx="0">
                  <c:v>Καταγ/νη</c:v>
                </c:pt>
                <c:pt idx="1">
                  <c:v>Διαφορά</c:v>
                </c:pt>
                <c:pt idx="2">
                  <c:v>Δυνητική</c:v>
                </c:pt>
              </c:strCache>
            </c:strRef>
          </c:cat>
          <c:val>
            <c:numRef>
              <c:f>Φύλλο1!$B$8:$B$10</c:f>
              <c:numCache>
                <c:formatCode>General</c:formatCode>
                <c:ptCount val="3"/>
                <c:pt idx="0">
                  <c:v>13.269</c:v>
                </c:pt>
                <c:pt idx="1">
                  <c:v>13.269</c:v>
                </c:pt>
                <c:pt idx="2">
                  <c:v>25.877000000000031</c:v>
                </c:pt>
              </c:numCache>
            </c:numRef>
          </c:val>
        </c:ser>
        <c:ser>
          <c:idx val="1"/>
          <c:order val="1"/>
          <c:spPr>
            <a:solidFill>
              <a:srgbClr val="FF0000"/>
            </a:solidFill>
          </c:spPr>
          <c:dLbls>
            <c:dLbl>
              <c:idx val="1"/>
              <c:layout>
                <c:manualLayout>
                  <c:x val="5.5555555555555471E-3"/>
                  <c:y val="-5.2102963354429752E-2"/>
                </c:manualLayout>
              </c:layout>
              <c:tx>
                <c:rich>
                  <a:bodyPr/>
                  <a:lstStyle/>
                  <a:p>
                    <a:pPr>
                      <a:defRPr sz="1000" b="1">
                        <a:solidFill>
                          <a:schemeClr val="bg1"/>
                        </a:solidFill>
                      </a:defRPr>
                    </a:pPr>
                    <a:r>
                      <a:rPr lang="el-GR" dirty="0" smtClean="0">
                        <a:solidFill>
                          <a:schemeClr val="bg1"/>
                        </a:solidFill>
                      </a:rPr>
                      <a:t>Δεξαμενή 12,6</a:t>
                    </a:r>
                    <a:endParaRPr lang="el-GR" dirty="0">
                      <a:solidFill>
                        <a:schemeClr val="bg1"/>
                      </a:solidFill>
                    </a:endParaRPr>
                  </a:p>
                </c:rich>
              </c:tx>
              <c:numFmt formatCode="#,##0.0" sourceLinked="0"/>
              <c:spPr/>
              <c:showVal val="1"/>
              <c:showCatName val="1"/>
            </c:dLbl>
            <c:numFmt formatCode="#,##0.0" sourceLinked="0"/>
            <c:txPr>
              <a:bodyPr/>
              <a:lstStyle/>
              <a:p>
                <a:pPr>
                  <a:defRPr sz="1000" b="1"/>
                </a:pPr>
                <a:endParaRPr lang="el-GR"/>
              </a:p>
            </c:txPr>
            <c:showVal val="1"/>
            <c:showCatName val="1"/>
          </c:dLbls>
          <c:cat>
            <c:strRef>
              <c:f>Φύλλο1!$A$8:$A$10</c:f>
              <c:strCache>
                <c:ptCount val="3"/>
                <c:pt idx="0">
                  <c:v>Καταγ/νη</c:v>
                </c:pt>
                <c:pt idx="1">
                  <c:v>Διαφορά</c:v>
                </c:pt>
                <c:pt idx="2">
                  <c:v>Δυνητική</c:v>
                </c:pt>
              </c:strCache>
            </c:strRef>
          </c:cat>
          <c:val>
            <c:numRef>
              <c:f>Φύλλο1!$C$8:$C$10</c:f>
              <c:numCache>
                <c:formatCode>General</c:formatCode>
                <c:ptCount val="3"/>
                <c:pt idx="1">
                  <c:v>12.608000000000001</c:v>
                </c:pt>
              </c:numCache>
            </c:numRef>
          </c:val>
        </c:ser>
        <c:gapWidth val="44"/>
        <c:overlap val="100"/>
        <c:axId val="83687680"/>
        <c:axId val="84029440"/>
      </c:barChart>
      <c:catAx>
        <c:axId val="83687680"/>
        <c:scaling>
          <c:orientation val="minMax"/>
        </c:scaling>
        <c:delete val="1"/>
        <c:axPos val="b"/>
        <c:tickLblPos val="none"/>
        <c:crossAx val="84029440"/>
        <c:crosses val="autoZero"/>
        <c:auto val="1"/>
        <c:lblAlgn val="ctr"/>
        <c:lblOffset val="100"/>
      </c:catAx>
      <c:valAx>
        <c:axId val="84029440"/>
        <c:scaling>
          <c:orientation val="minMax"/>
        </c:scaling>
        <c:axPos val="l"/>
        <c:majorGridlines>
          <c:spPr>
            <a:ln>
              <a:solidFill>
                <a:schemeClr val="tx1"/>
              </a:solidFill>
              <a:prstDash val="sysDash"/>
            </a:ln>
          </c:spPr>
        </c:majorGridlines>
        <c:title>
          <c:tx>
            <c:rich>
              <a:bodyPr rot="-5400000" vert="horz"/>
              <a:lstStyle/>
              <a:p>
                <a:pPr>
                  <a:defRPr b="0">
                    <a:solidFill>
                      <a:schemeClr val="tx1"/>
                    </a:solidFill>
                  </a:defRPr>
                </a:pPr>
                <a:r>
                  <a:rPr lang="el-GR" b="0" dirty="0" err="1" smtClean="0">
                    <a:solidFill>
                      <a:schemeClr val="tx1"/>
                    </a:solidFill>
                  </a:rPr>
                  <a:t>δισεκ</a:t>
                </a:r>
                <a:r>
                  <a:rPr lang="el-GR" b="0" baseline="0" dirty="0" smtClean="0">
                    <a:solidFill>
                      <a:schemeClr val="tx1"/>
                    </a:solidFill>
                  </a:rPr>
                  <a:t>. €</a:t>
                </a:r>
                <a:endParaRPr lang="el-GR" b="0" dirty="0">
                  <a:solidFill>
                    <a:schemeClr val="tx1"/>
                  </a:solidFill>
                </a:endParaRPr>
              </a:p>
            </c:rich>
          </c:tx>
          <c:layout>
            <c:manualLayout>
              <c:xMode val="edge"/>
              <c:yMode val="edge"/>
              <c:x val="4.2165642598695086E-3"/>
              <c:y val="0.46082223740348827"/>
            </c:manualLayout>
          </c:layout>
        </c:title>
        <c:numFmt formatCode="General" sourceLinked="1"/>
        <c:tickLblPos val="nextTo"/>
        <c:txPr>
          <a:bodyPr/>
          <a:lstStyle/>
          <a:p>
            <a:pPr>
              <a:defRPr>
                <a:solidFill>
                  <a:schemeClr val="tx1"/>
                </a:solidFill>
              </a:defRPr>
            </a:pPr>
            <a:endParaRPr lang="el-GR"/>
          </a:p>
        </c:txPr>
        <c:crossAx val="83687680"/>
        <c:crosses val="autoZero"/>
        <c:crossBetween val="between"/>
      </c:valAx>
      <c:spPr>
        <a:ln>
          <a:noFill/>
        </a:ln>
      </c:spPr>
    </c:plotArea>
    <c:plotVisOnly val="1"/>
    <c:dispBlanksAs val="gap"/>
  </c:chart>
  <c:spPr>
    <a:solidFill>
      <a:schemeClr val="bg2">
        <a:lumMod val="90000"/>
      </a:schemeClr>
    </a:solidFill>
    <a:ln>
      <a:noFill/>
    </a:ln>
  </c:spPr>
  <c:txPr>
    <a:bodyPr/>
    <a:lstStyle/>
    <a:p>
      <a:pPr>
        <a:defRPr sz="900">
          <a:latin typeface="Arial" pitchFamily="34" charset="0"/>
          <a:cs typeface="Arial" pitchFamily="34" charset="0"/>
        </a:defRPr>
      </a:pPr>
      <a:endParaRPr lang="el-GR"/>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l-GR"/>
  <c:chart>
    <c:title>
      <c:tx>
        <c:rich>
          <a:bodyPr/>
          <a:lstStyle/>
          <a:p>
            <a:pPr>
              <a:defRPr/>
            </a:pPr>
            <a:r>
              <a:rPr lang="el-GR" sz="1200" dirty="0"/>
              <a:t>Παγκόσμιο Εμπόριο</a:t>
            </a:r>
            <a:endParaRPr lang="en-GB" sz="1200" dirty="0"/>
          </a:p>
        </c:rich>
      </c:tx>
      <c:layout/>
    </c:title>
    <c:plotArea>
      <c:layout/>
      <c:barChart>
        <c:barDir val="col"/>
        <c:grouping val="clustered"/>
        <c:ser>
          <c:idx val="0"/>
          <c:order val="0"/>
          <c:dLbls>
            <c:dLbl>
              <c:idx val="3"/>
              <c:spPr/>
              <c:txPr>
                <a:bodyPr/>
                <a:lstStyle/>
                <a:p>
                  <a:pPr>
                    <a:defRPr>
                      <a:solidFill>
                        <a:srgbClr val="FF0000"/>
                      </a:solidFill>
                    </a:defRPr>
                  </a:pPr>
                  <a:endParaRPr lang="el-GR"/>
                </a:p>
              </c:txPr>
            </c:dLbl>
            <c:showVal val="1"/>
          </c:dLbls>
          <c:cat>
            <c:numRef>
              <c:f>trade_out!$GF$4:$HV$4</c:f>
              <c:numCache>
                <c:formatCode>0</c:formatCode>
                <c:ptCount val="7"/>
                <c:pt idx="0">
                  <c:v>2006</c:v>
                </c:pt>
                <c:pt idx="1">
                  <c:v>2007</c:v>
                </c:pt>
                <c:pt idx="2">
                  <c:v>2008</c:v>
                </c:pt>
                <c:pt idx="3">
                  <c:v>2009</c:v>
                </c:pt>
                <c:pt idx="4">
                  <c:v>2010</c:v>
                </c:pt>
                <c:pt idx="5">
                  <c:v>2011</c:v>
                </c:pt>
                <c:pt idx="6">
                  <c:v>2012</c:v>
                </c:pt>
              </c:numCache>
            </c:numRef>
          </c:cat>
          <c:val>
            <c:numRef>
              <c:f>trade_out!$GF$9:$HV$9</c:f>
              <c:numCache>
                <c:formatCode>0.0%</c:formatCode>
                <c:ptCount val="7"/>
                <c:pt idx="0">
                  <c:v>8.9250894343314582E-2</c:v>
                </c:pt>
                <c:pt idx="1">
                  <c:v>6.6935772578706018E-2</c:v>
                </c:pt>
                <c:pt idx="2">
                  <c:v>2.2732302393240124E-2</c:v>
                </c:pt>
                <c:pt idx="3">
                  <c:v>-0.12577533187145223</c:v>
                </c:pt>
                <c:pt idx="4">
                  <c:v>0.15142865754025117</c:v>
                </c:pt>
                <c:pt idx="5">
                  <c:v>6.0495548453515312E-2</c:v>
                </c:pt>
                <c:pt idx="6">
                  <c:v>2.2844241640976325E-2</c:v>
                </c:pt>
              </c:numCache>
            </c:numRef>
          </c:val>
        </c:ser>
        <c:axId val="83170432"/>
        <c:axId val="83171968"/>
      </c:barChart>
      <c:catAx>
        <c:axId val="83170432"/>
        <c:scaling>
          <c:orientation val="minMax"/>
        </c:scaling>
        <c:axPos val="b"/>
        <c:numFmt formatCode="0" sourceLinked="1"/>
        <c:tickLblPos val="low"/>
        <c:crossAx val="83171968"/>
        <c:crosses val="autoZero"/>
        <c:auto val="1"/>
        <c:lblAlgn val="ctr"/>
        <c:lblOffset val="100"/>
      </c:catAx>
      <c:valAx>
        <c:axId val="83171968"/>
        <c:scaling>
          <c:orientation val="minMax"/>
        </c:scaling>
        <c:axPos val="l"/>
        <c:majorGridlines>
          <c:spPr>
            <a:ln>
              <a:prstDash val="sysDash"/>
            </a:ln>
          </c:spPr>
        </c:majorGridlines>
        <c:numFmt formatCode="0%" sourceLinked="0"/>
        <c:tickLblPos val="nextTo"/>
        <c:crossAx val="83170432"/>
        <c:crosses val="autoZero"/>
        <c:crossBetween val="between"/>
      </c:valAx>
    </c:plotArea>
    <c:plotVisOnly val="1"/>
    <c:dispBlanksAs val="gap"/>
  </c:chart>
  <c:spPr>
    <a:solidFill>
      <a:srgbClr val="EEECE1">
        <a:lumMod val="90000"/>
      </a:srgbClr>
    </a:solidFill>
    <a:ln>
      <a:noFill/>
    </a:ln>
  </c:spPr>
  <c:txPr>
    <a:bodyPr/>
    <a:lstStyle/>
    <a:p>
      <a:pPr>
        <a:defRPr b="1">
          <a:latin typeface="Arial" pitchFamily="34" charset="0"/>
          <a:cs typeface="Arial" pitchFamily="34" charset="0"/>
        </a:defRPr>
      </a:pPr>
      <a:endParaRPr lang="el-GR"/>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l-GR"/>
  <c:chart>
    <c:title>
      <c:tx>
        <c:rich>
          <a:bodyPr/>
          <a:lstStyle/>
          <a:p>
            <a:pPr>
              <a:defRPr lang="en-US"/>
            </a:pPr>
            <a:r>
              <a:rPr lang="el-GR" dirty="0" smtClean="0"/>
              <a:t>Εξέλιξη</a:t>
            </a:r>
            <a:r>
              <a:rPr lang="el-GR" baseline="0" dirty="0" smtClean="0"/>
              <a:t> Παγκόσμιου Στόλου 1994 - 2010</a:t>
            </a:r>
            <a:endParaRPr lang="el-GR" dirty="0"/>
          </a:p>
        </c:rich>
      </c:tx>
      <c:layout/>
    </c:title>
    <c:plotArea>
      <c:layout/>
      <c:lineChart>
        <c:grouping val="standard"/>
        <c:ser>
          <c:idx val="2"/>
          <c:order val="0"/>
          <c:tx>
            <c:v>DW (αριστερή κλίμακα)</c:v>
          </c:tx>
          <c:spPr>
            <a:ln w="25400">
              <a:solidFill>
                <a:srgbClr val="800000"/>
              </a:solidFill>
              <a:prstDash val="solid"/>
            </a:ln>
          </c:spPr>
          <c:marker>
            <c:symbol val="triangle"/>
            <c:size val="7"/>
            <c:spPr>
              <a:solidFill>
                <a:srgbClr val="800000"/>
              </a:solidFill>
              <a:ln>
                <a:solidFill>
                  <a:srgbClr val="800000"/>
                </a:solidFill>
                <a:prstDash val="solid"/>
              </a:ln>
            </c:spPr>
          </c:marker>
          <c:cat>
            <c:numRef>
              <c:f>'World Fleet growth'!$A$3:$A$19</c:f>
              <c:numCache>
                <c:formatCode>General</c:formatCode>
                <c:ptCount val="17"/>
                <c:pt idx="0">
                  <c:v>1994</c:v>
                </c:pt>
                <c:pt idx="1">
                  <c:v>1995</c:v>
                </c:pt>
                <c:pt idx="2">
                  <c:v>1996</c:v>
                </c:pt>
                <c:pt idx="3">
                  <c:v>1997</c:v>
                </c:pt>
                <c:pt idx="4">
                  <c:v>1998</c:v>
                </c:pt>
                <c:pt idx="5">
                  <c:v>1999</c:v>
                </c:pt>
                <c:pt idx="6">
                  <c:v>2000</c:v>
                </c:pt>
                <c:pt idx="7">
                  <c:v>2001</c:v>
                </c:pt>
                <c:pt idx="8">
                  <c:v>2002</c:v>
                </c:pt>
                <c:pt idx="9">
                  <c:v>2003</c:v>
                </c:pt>
                <c:pt idx="10">
                  <c:v>2004</c:v>
                </c:pt>
                <c:pt idx="11">
                  <c:v>2005</c:v>
                </c:pt>
                <c:pt idx="12">
                  <c:v>2006</c:v>
                </c:pt>
                <c:pt idx="13">
                  <c:v>2007</c:v>
                </c:pt>
                <c:pt idx="14">
                  <c:v>2008</c:v>
                </c:pt>
                <c:pt idx="15">
                  <c:v>2009</c:v>
                </c:pt>
                <c:pt idx="16">
                  <c:v>2010</c:v>
                </c:pt>
              </c:numCache>
            </c:numRef>
          </c:cat>
          <c:val>
            <c:numRef>
              <c:f>'World Fleet growth'!$D$3:$D$19</c:f>
              <c:numCache>
                <c:formatCode>#,##0</c:formatCode>
                <c:ptCount val="17"/>
                <c:pt idx="0">
                  <c:v>719805</c:v>
                </c:pt>
                <c:pt idx="1">
                  <c:v>734917</c:v>
                </c:pt>
                <c:pt idx="2">
                  <c:v>758172</c:v>
                </c:pt>
                <c:pt idx="3">
                  <c:v>775927</c:v>
                </c:pt>
                <c:pt idx="4">
                  <c:v>788725</c:v>
                </c:pt>
                <c:pt idx="5">
                  <c:v>799000</c:v>
                </c:pt>
                <c:pt idx="6">
                  <c:v>808400</c:v>
                </c:pt>
                <c:pt idx="7">
                  <c:v>825700</c:v>
                </c:pt>
                <c:pt idx="8">
                  <c:v>844200</c:v>
                </c:pt>
                <c:pt idx="9">
                  <c:v>857000</c:v>
                </c:pt>
                <c:pt idx="10">
                  <c:v>895800</c:v>
                </c:pt>
                <c:pt idx="11">
                  <c:v>960000</c:v>
                </c:pt>
                <c:pt idx="12">
                  <c:v>1042351</c:v>
                </c:pt>
                <c:pt idx="13">
                  <c:v>1117779</c:v>
                </c:pt>
                <c:pt idx="14">
                  <c:v>1192317.0000000002</c:v>
                </c:pt>
                <c:pt idx="15">
                  <c:v>1276137</c:v>
                </c:pt>
                <c:pt idx="16">
                  <c:v>1400000</c:v>
                </c:pt>
              </c:numCache>
            </c:numRef>
          </c:val>
        </c:ser>
        <c:marker val="1"/>
        <c:axId val="83372672"/>
        <c:axId val="83374848"/>
      </c:lineChart>
      <c:lineChart>
        <c:grouping val="standard"/>
        <c:ser>
          <c:idx val="3"/>
          <c:order val="1"/>
          <c:tx>
            <c:v>Αριθμός Πλοίων (δεξιά κλίμακα)</c:v>
          </c:tx>
          <c:spPr>
            <a:ln w="25400">
              <a:solidFill>
                <a:srgbClr val="99CC00"/>
              </a:solidFill>
              <a:prstDash val="solid"/>
            </a:ln>
          </c:spPr>
          <c:marker>
            <c:symbol val="x"/>
            <c:size val="5"/>
            <c:spPr>
              <a:solidFill>
                <a:srgbClr val="99CC00"/>
              </a:solidFill>
              <a:ln>
                <a:solidFill>
                  <a:srgbClr val="99CC00"/>
                </a:solidFill>
                <a:prstDash val="solid"/>
              </a:ln>
            </c:spPr>
          </c:marker>
          <c:cat>
            <c:numRef>
              <c:f>'World Fleet growth'!$A$3:$A$19</c:f>
              <c:numCache>
                <c:formatCode>General</c:formatCode>
                <c:ptCount val="17"/>
                <c:pt idx="0">
                  <c:v>1994</c:v>
                </c:pt>
                <c:pt idx="1">
                  <c:v>1995</c:v>
                </c:pt>
                <c:pt idx="2">
                  <c:v>1996</c:v>
                </c:pt>
                <c:pt idx="3">
                  <c:v>1997</c:v>
                </c:pt>
                <c:pt idx="4">
                  <c:v>1998</c:v>
                </c:pt>
                <c:pt idx="5">
                  <c:v>1999</c:v>
                </c:pt>
                <c:pt idx="6">
                  <c:v>2000</c:v>
                </c:pt>
                <c:pt idx="7">
                  <c:v>2001</c:v>
                </c:pt>
                <c:pt idx="8">
                  <c:v>2002</c:v>
                </c:pt>
                <c:pt idx="9">
                  <c:v>2003</c:v>
                </c:pt>
                <c:pt idx="10">
                  <c:v>2004</c:v>
                </c:pt>
                <c:pt idx="11">
                  <c:v>2005</c:v>
                </c:pt>
                <c:pt idx="12">
                  <c:v>2006</c:v>
                </c:pt>
                <c:pt idx="13">
                  <c:v>2007</c:v>
                </c:pt>
                <c:pt idx="14">
                  <c:v>2008</c:v>
                </c:pt>
                <c:pt idx="15">
                  <c:v>2009</c:v>
                </c:pt>
                <c:pt idx="16">
                  <c:v>2010</c:v>
                </c:pt>
              </c:numCache>
            </c:numRef>
          </c:cat>
          <c:val>
            <c:numRef>
              <c:f>'World Fleet growth'!$B$3:$B$19</c:f>
              <c:numCache>
                <c:formatCode>#,##0</c:formatCode>
                <c:ptCount val="17"/>
                <c:pt idx="0">
                  <c:v>80676</c:v>
                </c:pt>
                <c:pt idx="1">
                  <c:v>82890</c:v>
                </c:pt>
                <c:pt idx="2">
                  <c:v>84264</c:v>
                </c:pt>
                <c:pt idx="3">
                  <c:v>85494</c:v>
                </c:pt>
                <c:pt idx="4">
                  <c:v>85258</c:v>
                </c:pt>
                <c:pt idx="5">
                  <c:v>86817</c:v>
                </c:pt>
                <c:pt idx="6">
                  <c:v>87546</c:v>
                </c:pt>
                <c:pt idx="7">
                  <c:v>87939</c:v>
                </c:pt>
                <c:pt idx="8">
                  <c:v>89010</c:v>
                </c:pt>
                <c:pt idx="9">
                  <c:v>89899</c:v>
                </c:pt>
                <c:pt idx="10">
                  <c:v>89960</c:v>
                </c:pt>
                <c:pt idx="11">
                  <c:v>92105</c:v>
                </c:pt>
                <c:pt idx="12">
                  <c:v>94936</c:v>
                </c:pt>
                <c:pt idx="13">
                  <c:v>97504</c:v>
                </c:pt>
                <c:pt idx="14">
                  <c:v>99741</c:v>
                </c:pt>
                <c:pt idx="15">
                  <c:v>102194</c:v>
                </c:pt>
                <c:pt idx="16">
                  <c:v>103392</c:v>
                </c:pt>
              </c:numCache>
            </c:numRef>
          </c:val>
        </c:ser>
        <c:marker val="1"/>
        <c:axId val="83377152"/>
        <c:axId val="83387136"/>
      </c:lineChart>
      <c:catAx>
        <c:axId val="83372672"/>
        <c:scaling>
          <c:orientation val="minMax"/>
        </c:scaling>
        <c:axPos val="b"/>
        <c:numFmt formatCode="General" sourceLinked="1"/>
        <c:majorTickMark val="none"/>
        <c:tickLblPos val="nextTo"/>
        <c:spPr>
          <a:ln w="12700">
            <a:solidFill>
              <a:srgbClr val="000000"/>
            </a:solidFill>
            <a:prstDash val="solid"/>
          </a:ln>
        </c:spPr>
        <c:txPr>
          <a:bodyPr rot="-5400000" vert="horz"/>
          <a:lstStyle/>
          <a:p>
            <a:pPr>
              <a:defRPr lang="en-US"/>
            </a:pPr>
            <a:endParaRPr lang="el-GR"/>
          </a:p>
        </c:txPr>
        <c:crossAx val="83374848"/>
        <c:crossesAt val="0"/>
        <c:auto val="1"/>
        <c:lblAlgn val="ctr"/>
        <c:lblOffset val="100"/>
        <c:tickLblSkip val="1"/>
        <c:tickMarkSkip val="1"/>
      </c:catAx>
      <c:valAx>
        <c:axId val="83374848"/>
        <c:scaling>
          <c:orientation val="minMax"/>
          <c:min val="0"/>
        </c:scaling>
        <c:axPos val="l"/>
        <c:majorGridlines>
          <c:spPr>
            <a:ln w="3175">
              <a:solidFill>
                <a:srgbClr val="000000"/>
              </a:solidFill>
              <a:prstDash val="sysDash"/>
            </a:ln>
          </c:spPr>
        </c:majorGridlines>
        <c:title>
          <c:tx>
            <c:rich>
              <a:bodyPr/>
              <a:lstStyle/>
              <a:p>
                <a:pPr>
                  <a:defRPr lang="en-US"/>
                </a:pPr>
                <a:r>
                  <a:rPr lang="el-GR"/>
                  <a:t>Χωρητικότητα σε χιλιάδες τόνους</a:t>
                </a:r>
              </a:p>
            </c:rich>
          </c:tx>
          <c:layout/>
        </c:title>
        <c:numFmt formatCode="#,##0" sourceLinked="0"/>
        <c:majorTickMark val="none"/>
        <c:tickLblPos val="nextTo"/>
        <c:spPr>
          <a:ln w="12700">
            <a:solidFill>
              <a:srgbClr val="000000"/>
            </a:solidFill>
            <a:prstDash val="solid"/>
          </a:ln>
        </c:spPr>
        <c:txPr>
          <a:bodyPr rot="0" vert="horz"/>
          <a:lstStyle/>
          <a:p>
            <a:pPr>
              <a:defRPr lang="en-US"/>
            </a:pPr>
            <a:endParaRPr lang="el-GR"/>
          </a:p>
        </c:txPr>
        <c:crossAx val="83372672"/>
        <c:crossesAt val="1"/>
        <c:crossBetween val="between"/>
        <c:minorUnit val="40000"/>
        <c:dispUnits>
          <c:builtInUnit val="thousands"/>
        </c:dispUnits>
      </c:valAx>
      <c:catAx>
        <c:axId val="83377152"/>
        <c:scaling>
          <c:orientation val="minMax"/>
        </c:scaling>
        <c:delete val="1"/>
        <c:axPos val="b"/>
        <c:numFmt formatCode="General" sourceLinked="1"/>
        <c:tickLblPos val="none"/>
        <c:crossAx val="83387136"/>
        <c:crossesAt val="0"/>
        <c:auto val="1"/>
        <c:lblAlgn val="ctr"/>
        <c:lblOffset val="100"/>
      </c:catAx>
      <c:valAx>
        <c:axId val="83387136"/>
        <c:scaling>
          <c:orientation val="minMax"/>
          <c:max val="160000"/>
          <c:min val="0"/>
        </c:scaling>
        <c:axPos val="r"/>
        <c:numFmt formatCode="#,##0" sourceLinked="1"/>
        <c:majorTickMark val="cross"/>
        <c:tickLblPos val="nextTo"/>
        <c:spPr>
          <a:ln w="3175">
            <a:solidFill>
              <a:srgbClr val="000000"/>
            </a:solidFill>
            <a:prstDash val="solid"/>
          </a:ln>
        </c:spPr>
        <c:txPr>
          <a:bodyPr rot="0" vert="horz"/>
          <a:lstStyle/>
          <a:p>
            <a:pPr>
              <a:defRPr lang="en-US"/>
            </a:pPr>
            <a:endParaRPr lang="el-GR"/>
          </a:p>
        </c:txPr>
        <c:crossAx val="83377152"/>
        <c:crosses val="max"/>
        <c:crossBetween val="between"/>
        <c:dispUnits>
          <c:builtInUnit val="thousands"/>
          <c:dispUnitsLbl>
            <c:layout/>
            <c:tx>
              <c:rich>
                <a:bodyPr/>
                <a:lstStyle/>
                <a:p>
                  <a:pPr>
                    <a:defRPr/>
                  </a:pPr>
                  <a:r>
                    <a:rPr lang="el-GR" dirty="0" smtClean="0"/>
                    <a:t>Χιλ</a:t>
                  </a:r>
                  <a:r>
                    <a:rPr lang="el-GR" smtClean="0"/>
                    <a:t>. </a:t>
                  </a:r>
                  <a:r>
                    <a:rPr lang="el-GR" dirty="0" smtClean="0"/>
                    <a:t>πλοία</a:t>
                  </a:r>
                  <a:endParaRPr lang="en-GB" dirty="0"/>
                </a:p>
              </c:rich>
            </c:tx>
          </c:dispUnitsLbl>
        </c:dispUnits>
      </c:valAx>
      <c:spPr>
        <a:noFill/>
        <a:ln w="25400">
          <a:noFill/>
        </a:ln>
      </c:spPr>
    </c:plotArea>
    <c:legend>
      <c:legendPos val="b"/>
      <c:layout/>
      <c:spPr>
        <a:solidFill>
          <a:schemeClr val="bg2">
            <a:lumMod val="90000"/>
          </a:schemeClr>
        </a:solidFill>
        <a:ln w="25400">
          <a:noFill/>
        </a:ln>
      </c:spPr>
      <c:txPr>
        <a:bodyPr/>
        <a:lstStyle/>
        <a:p>
          <a:pPr>
            <a:defRPr lang="en-US"/>
          </a:pPr>
          <a:endParaRPr lang="el-GR"/>
        </a:p>
      </c:txPr>
    </c:legend>
    <c:plotVisOnly val="1"/>
    <c:dispBlanksAs val="gap"/>
  </c:chart>
  <c:spPr>
    <a:solidFill>
      <a:schemeClr val="bg2">
        <a:lumMod val="90000"/>
      </a:schemeClr>
    </a:solidFill>
    <a:ln w="9525">
      <a:noFill/>
    </a:ln>
  </c:spPr>
  <c:txPr>
    <a:bodyPr/>
    <a:lstStyle/>
    <a:p>
      <a:pPr>
        <a:defRPr sz="975" b="1" i="0" u="none" strike="noStrike" baseline="0">
          <a:solidFill>
            <a:srgbClr val="000000"/>
          </a:solidFill>
          <a:latin typeface="Tahoma" pitchFamily="34" charset="0"/>
          <a:ea typeface="Arial Greek"/>
          <a:cs typeface="Tahoma" pitchFamily="34" charset="0"/>
        </a:defRPr>
      </a:pPr>
      <a:endParaRPr lang="el-GR"/>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l-GR"/>
  <c:chart>
    <c:plotArea>
      <c:layout>
        <c:manualLayout>
          <c:layoutTarget val="inner"/>
          <c:xMode val="edge"/>
          <c:yMode val="edge"/>
          <c:x val="7.1923060136175415E-2"/>
          <c:y val="7.9976669582968812E-2"/>
          <c:w val="0.85482796885002199"/>
          <c:h val="0.89494058034412405"/>
        </c:manualLayout>
      </c:layout>
      <c:barChart>
        <c:barDir val="col"/>
        <c:grouping val="clustered"/>
        <c:ser>
          <c:idx val="0"/>
          <c:order val="0"/>
          <c:spPr>
            <a:solidFill>
              <a:srgbClr val="C00000"/>
            </a:solidFill>
          </c:spPr>
          <c:dPt>
            <c:idx val="0"/>
            <c:spPr>
              <a:solidFill>
                <a:srgbClr val="0070C0"/>
              </a:solidFill>
            </c:spPr>
          </c:dPt>
          <c:dLbls>
            <c:txPr>
              <a:bodyPr/>
              <a:lstStyle/>
              <a:p>
                <a:pPr>
                  <a:defRPr b="1"/>
                </a:pPr>
                <a:endParaRPr lang="el-GR"/>
              </a:p>
            </c:txPr>
            <c:showVal val="1"/>
          </c:dLbls>
          <c:cat>
            <c:strRef>
              <c:f>'Δύναμη στόλου ανά χώρα'!$A$33:$A$56</c:f>
              <c:strCache>
                <c:ptCount val="24"/>
                <c:pt idx="0">
                  <c:v>Ελλάδα</c:v>
                </c:pt>
                <c:pt idx="1">
                  <c:v>Ιαπωνία</c:v>
                </c:pt>
                <c:pt idx="2">
                  <c:v>Γερμανία</c:v>
                </c:pt>
                <c:pt idx="3">
                  <c:v>Κίνα</c:v>
                </c:pt>
                <c:pt idx="4">
                  <c:v>Κορέα</c:v>
                </c:pt>
                <c:pt idx="5">
                  <c:v>Νότιος Αφρική</c:v>
                </c:pt>
                <c:pt idx="6">
                  <c:v>Νορβηγία</c:v>
                </c:pt>
                <c:pt idx="7">
                  <c:v>Χονκ Κονγκ</c:v>
                </c:pt>
                <c:pt idx="8">
                  <c:v>Δανία</c:v>
                </c:pt>
                <c:pt idx="9">
                  <c:v>Σινγκαπούρη</c:v>
                </c:pt>
                <c:pt idx="10">
                  <c:v>Ταϊβάν</c:v>
                </c:pt>
                <c:pt idx="11">
                  <c:v>ΗΒ</c:v>
                </c:pt>
                <c:pt idx="12">
                  <c:v>Ιταλία</c:v>
                </c:pt>
                <c:pt idx="13">
                  <c:v>Ρωσσία</c:v>
                </c:pt>
                <c:pt idx="14">
                  <c:v>Καναδάς</c:v>
                </c:pt>
                <c:pt idx="15">
                  <c:v>Ινδία</c:v>
                </c:pt>
                <c:pt idx="16">
                  <c:v>Τουρκία</c:v>
                </c:pt>
                <c:pt idx="17">
                  <c:v>Ιράν</c:v>
                </c:pt>
                <c:pt idx="18">
                  <c:v>ΗΑΕ</c:v>
                </c:pt>
                <c:pt idx="19">
                  <c:v>Βέλγιο</c:v>
                </c:pt>
                <c:pt idx="20">
                  <c:v>Μαλαισία</c:v>
                </c:pt>
                <c:pt idx="21">
                  <c:v>Ολλανδία</c:v>
                </c:pt>
                <c:pt idx="22">
                  <c:v>Σουηδία</c:v>
                </c:pt>
                <c:pt idx="23">
                  <c:v>Ελβετία</c:v>
                </c:pt>
              </c:strCache>
            </c:strRef>
          </c:cat>
          <c:val>
            <c:numRef>
              <c:f>'Δύναμη στόλου ανά χώρα'!$D$33:$D$56</c:f>
              <c:numCache>
                <c:formatCode>_-* #,##0\ _€_-;\-* #,##0\ _€_-;_-* "-"??\ _€_-;_-@_-</c:formatCode>
                <c:ptCount val="24"/>
                <c:pt idx="0">
                  <c:v>217099999.99999997</c:v>
                </c:pt>
                <c:pt idx="1">
                  <c:v>209800000</c:v>
                </c:pt>
                <c:pt idx="2">
                  <c:v>125500000</c:v>
                </c:pt>
                <c:pt idx="3">
                  <c:v>115600000.00000001</c:v>
                </c:pt>
                <c:pt idx="4">
                  <c:v>54500000</c:v>
                </c:pt>
                <c:pt idx="5">
                  <c:v>41290755</c:v>
                </c:pt>
                <c:pt idx="6">
                  <c:v>40518790.000000007</c:v>
                </c:pt>
                <c:pt idx="7">
                  <c:v>34441871</c:v>
                </c:pt>
                <c:pt idx="8">
                  <c:v>33198420.999999978</c:v>
                </c:pt>
                <c:pt idx="9">
                  <c:v>32609444</c:v>
                </c:pt>
                <c:pt idx="10">
                  <c:v>29490678</c:v>
                </c:pt>
                <c:pt idx="11">
                  <c:v>26211622</c:v>
                </c:pt>
                <c:pt idx="12">
                  <c:v>22454001</c:v>
                </c:pt>
                <c:pt idx="13">
                  <c:v>19431568</c:v>
                </c:pt>
                <c:pt idx="14">
                  <c:v>18284675</c:v>
                </c:pt>
                <c:pt idx="15">
                  <c:v>17166569</c:v>
                </c:pt>
                <c:pt idx="16">
                  <c:v>16768968</c:v>
                </c:pt>
                <c:pt idx="17">
                  <c:v>13692815</c:v>
                </c:pt>
                <c:pt idx="18">
                  <c:v>13205831.000000002</c:v>
                </c:pt>
                <c:pt idx="19">
                  <c:v>12548019</c:v>
                </c:pt>
                <c:pt idx="20">
                  <c:v>12439129.999999993</c:v>
                </c:pt>
                <c:pt idx="21">
                  <c:v>8817718</c:v>
                </c:pt>
                <c:pt idx="22">
                  <c:v>7023380</c:v>
                </c:pt>
                <c:pt idx="23">
                  <c:v>3948397.0000000005</c:v>
                </c:pt>
              </c:numCache>
            </c:numRef>
          </c:val>
        </c:ser>
        <c:axId val="81856384"/>
        <c:axId val="81857920"/>
      </c:barChart>
      <c:catAx>
        <c:axId val="81856384"/>
        <c:scaling>
          <c:orientation val="minMax"/>
        </c:scaling>
        <c:axPos val="b"/>
        <c:tickLblPos val="nextTo"/>
        <c:txPr>
          <a:bodyPr rot="-5400000" vert="horz"/>
          <a:lstStyle/>
          <a:p>
            <a:pPr>
              <a:defRPr sz="700" b="1"/>
            </a:pPr>
            <a:endParaRPr lang="el-GR"/>
          </a:p>
        </c:txPr>
        <c:crossAx val="81857920"/>
        <c:crosses val="autoZero"/>
        <c:auto val="1"/>
        <c:lblAlgn val="ctr"/>
        <c:lblOffset val="100"/>
      </c:catAx>
      <c:valAx>
        <c:axId val="81857920"/>
        <c:scaling>
          <c:orientation val="minMax"/>
          <c:max val="229999999.99999997"/>
          <c:min val="0"/>
        </c:scaling>
        <c:axPos val="l"/>
        <c:majorGridlines>
          <c:spPr>
            <a:ln>
              <a:prstDash val="sysDash"/>
            </a:ln>
          </c:spPr>
        </c:majorGridlines>
        <c:numFmt formatCode="_-* #,##0\ _€_-;\-* #,##0\ _€_-;_-* &quot;-&quot;??\ _€_-;_-@_-" sourceLinked="1"/>
        <c:tickLblPos val="nextTo"/>
        <c:crossAx val="81856384"/>
        <c:crosses val="autoZero"/>
        <c:crossBetween val="between"/>
        <c:dispUnits>
          <c:builtInUnit val="millions"/>
          <c:dispUnitsLbl>
            <c:layout>
              <c:manualLayout>
                <c:xMode val="edge"/>
                <c:yMode val="edge"/>
                <c:x val="4.3746387729703032E-2"/>
                <c:y val="4.1971604335088508E-2"/>
              </c:manualLayout>
            </c:layout>
            <c:tx>
              <c:rich>
                <a:bodyPr/>
                <a:lstStyle/>
                <a:p>
                  <a:pPr>
                    <a:defRPr/>
                  </a:pPr>
                  <a:r>
                    <a:rPr lang="el-GR"/>
                    <a:t>εκατ. </a:t>
                  </a:r>
                  <a:r>
                    <a:rPr lang="en-GB"/>
                    <a:t>DWT</a:t>
                  </a:r>
                </a:p>
              </c:rich>
            </c:tx>
          </c:dispUnitsLbl>
        </c:dispUnits>
      </c:valAx>
    </c:plotArea>
    <c:plotVisOnly val="1"/>
    <c:dispBlanksAs val="gap"/>
  </c:chart>
  <c:spPr>
    <a:solidFill>
      <a:schemeClr val="bg2">
        <a:lumMod val="90000"/>
      </a:schemeClr>
    </a:solidFill>
    <a:ln>
      <a:noFill/>
    </a:ln>
  </c:spPr>
  <c:txPr>
    <a:bodyPr/>
    <a:lstStyle/>
    <a:p>
      <a:pPr>
        <a:defRPr sz="900">
          <a:latin typeface="Arial" pitchFamily="34" charset="0"/>
          <a:cs typeface="Arial" pitchFamily="34" charset="0"/>
        </a:defRPr>
      </a:pPr>
      <a:endParaRPr lang="el-GR"/>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l-GR"/>
  <c:chart>
    <c:title>
      <c:tx>
        <c:rich>
          <a:bodyPr/>
          <a:lstStyle/>
          <a:p>
            <a:pPr>
              <a:defRPr/>
            </a:pPr>
            <a:r>
              <a:rPr lang="el-GR" sz="1100" dirty="0"/>
              <a:t>Παραγγελίες νεότευκτων πλοίων, 2012</a:t>
            </a:r>
            <a:endParaRPr lang="en-GB" sz="1100" dirty="0"/>
          </a:p>
        </c:rich>
      </c:tx>
      <c:layout/>
    </c:title>
    <c:plotArea>
      <c:layout/>
      <c:barChart>
        <c:barDir val="col"/>
        <c:grouping val="clustered"/>
        <c:ser>
          <c:idx val="1"/>
          <c:order val="0"/>
          <c:tx>
            <c:v>Επενδυτική Δαπάνη (αριστερή κλίμακα)</c:v>
          </c:tx>
          <c:spPr>
            <a:solidFill>
              <a:srgbClr val="C00000"/>
            </a:solidFill>
          </c:spPr>
          <c:cat>
            <c:strRef>
              <c:f>Sheet2!$A$2:$A$11</c:f>
              <c:strCache>
                <c:ptCount val="10"/>
                <c:pt idx="0">
                  <c:v>Ελλάδα</c:v>
                </c:pt>
                <c:pt idx="1">
                  <c:v>Κίνα</c:v>
                </c:pt>
                <c:pt idx="2">
                  <c:v>ΗΠΑ</c:v>
                </c:pt>
                <c:pt idx="3">
                  <c:v>Νορβηγία</c:v>
                </c:pt>
                <c:pt idx="4">
                  <c:v>Ιαπωνία</c:v>
                </c:pt>
                <c:pt idx="5">
                  <c:v>Γερμανία</c:v>
                </c:pt>
                <c:pt idx="6">
                  <c:v>Σιγκαπούρη</c:v>
                </c:pt>
                <c:pt idx="7">
                  <c:v>Δανία</c:v>
                </c:pt>
                <c:pt idx="8">
                  <c:v>Ν.Κορέα</c:v>
                </c:pt>
                <c:pt idx="9">
                  <c:v>Ιταλία</c:v>
                </c:pt>
              </c:strCache>
            </c:strRef>
          </c:cat>
          <c:val>
            <c:numRef>
              <c:f>Sheet2!$D$2:$D$11</c:f>
              <c:numCache>
                <c:formatCode>General</c:formatCode>
                <c:ptCount val="10"/>
                <c:pt idx="0">
                  <c:v>31.5</c:v>
                </c:pt>
                <c:pt idx="1">
                  <c:v>30</c:v>
                </c:pt>
                <c:pt idx="2">
                  <c:v>29.2</c:v>
                </c:pt>
                <c:pt idx="3">
                  <c:v>23.8</c:v>
                </c:pt>
                <c:pt idx="4">
                  <c:v>22.7</c:v>
                </c:pt>
                <c:pt idx="5">
                  <c:v>20.2</c:v>
                </c:pt>
                <c:pt idx="6">
                  <c:v>14.1</c:v>
                </c:pt>
                <c:pt idx="7">
                  <c:v>11.7</c:v>
                </c:pt>
                <c:pt idx="8">
                  <c:v>10</c:v>
                </c:pt>
                <c:pt idx="9">
                  <c:v>6.2</c:v>
                </c:pt>
              </c:numCache>
            </c:numRef>
          </c:val>
        </c:ser>
        <c:axId val="83502208"/>
        <c:axId val="83503744"/>
      </c:barChart>
      <c:lineChart>
        <c:grouping val="standard"/>
        <c:ser>
          <c:idx val="0"/>
          <c:order val="1"/>
          <c:tx>
            <c:v>Αριθμός πλοίων (δεξιά κλίμακα)</c:v>
          </c:tx>
          <c:spPr>
            <a:ln>
              <a:solidFill>
                <a:srgbClr val="0070C0"/>
              </a:solidFill>
            </a:ln>
          </c:spPr>
          <c:cat>
            <c:strRef>
              <c:f>Sheet2!$A$2:$A$11</c:f>
              <c:strCache>
                <c:ptCount val="10"/>
                <c:pt idx="0">
                  <c:v>Ελλάδα</c:v>
                </c:pt>
                <c:pt idx="1">
                  <c:v>Κίνα</c:v>
                </c:pt>
                <c:pt idx="2">
                  <c:v>ΗΠΑ</c:v>
                </c:pt>
                <c:pt idx="3">
                  <c:v>Νορβηγία</c:v>
                </c:pt>
                <c:pt idx="4">
                  <c:v>Ιαπωνία</c:v>
                </c:pt>
                <c:pt idx="5">
                  <c:v>Γερμανία</c:v>
                </c:pt>
                <c:pt idx="6">
                  <c:v>Σιγκαπούρη</c:v>
                </c:pt>
                <c:pt idx="7">
                  <c:v>Δανία</c:v>
                </c:pt>
                <c:pt idx="8">
                  <c:v>Ν.Κορέα</c:v>
                </c:pt>
                <c:pt idx="9">
                  <c:v>Ιταλία</c:v>
                </c:pt>
              </c:strCache>
            </c:strRef>
          </c:cat>
          <c:val>
            <c:numRef>
              <c:f>Sheet2!$B$2:$B$11</c:f>
              <c:numCache>
                <c:formatCode>General</c:formatCode>
                <c:ptCount val="10"/>
                <c:pt idx="0">
                  <c:v>510</c:v>
                </c:pt>
                <c:pt idx="1">
                  <c:v>733</c:v>
                </c:pt>
                <c:pt idx="2">
                  <c:v>187</c:v>
                </c:pt>
                <c:pt idx="3">
                  <c:v>291</c:v>
                </c:pt>
                <c:pt idx="4">
                  <c:v>446</c:v>
                </c:pt>
                <c:pt idx="5">
                  <c:v>391</c:v>
                </c:pt>
                <c:pt idx="6">
                  <c:v>330</c:v>
                </c:pt>
                <c:pt idx="7">
                  <c:v>138</c:v>
                </c:pt>
                <c:pt idx="8">
                  <c:v>181</c:v>
                </c:pt>
                <c:pt idx="9">
                  <c:v>97</c:v>
                </c:pt>
              </c:numCache>
            </c:numRef>
          </c:val>
        </c:ser>
        <c:marker val="1"/>
        <c:axId val="83507072"/>
        <c:axId val="83505536"/>
      </c:lineChart>
      <c:catAx>
        <c:axId val="83502208"/>
        <c:scaling>
          <c:orientation val="minMax"/>
        </c:scaling>
        <c:axPos val="b"/>
        <c:tickLblPos val="nextTo"/>
        <c:txPr>
          <a:bodyPr rot="-5400000" vert="horz"/>
          <a:lstStyle/>
          <a:p>
            <a:pPr>
              <a:defRPr sz="800"/>
            </a:pPr>
            <a:endParaRPr lang="el-GR"/>
          </a:p>
        </c:txPr>
        <c:crossAx val="83503744"/>
        <c:crosses val="autoZero"/>
        <c:auto val="1"/>
        <c:lblAlgn val="ctr"/>
        <c:lblOffset val="100"/>
      </c:catAx>
      <c:valAx>
        <c:axId val="83503744"/>
        <c:scaling>
          <c:orientation val="minMax"/>
        </c:scaling>
        <c:axPos val="l"/>
        <c:majorGridlines>
          <c:spPr>
            <a:ln>
              <a:prstDash val="sysDash"/>
            </a:ln>
          </c:spPr>
        </c:majorGridlines>
        <c:numFmt formatCode="General" sourceLinked="1"/>
        <c:tickLblPos val="nextTo"/>
        <c:crossAx val="83502208"/>
        <c:crosses val="autoZero"/>
        <c:crossBetween val="between"/>
      </c:valAx>
      <c:valAx>
        <c:axId val="83505536"/>
        <c:scaling>
          <c:orientation val="minMax"/>
        </c:scaling>
        <c:axPos val="r"/>
        <c:numFmt formatCode="General" sourceLinked="1"/>
        <c:tickLblPos val="nextTo"/>
        <c:crossAx val="83507072"/>
        <c:crosses val="max"/>
        <c:crossBetween val="between"/>
      </c:valAx>
      <c:catAx>
        <c:axId val="83507072"/>
        <c:scaling>
          <c:orientation val="minMax"/>
        </c:scaling>
        <c:delete val="1"/>
        <c:axPos val="b"/>
        <c:tickLblPos val="none"/>
        <c:crossAx val="83505536"/>
        <c:crosses val="autoZero"/>
        <c:auto val="1"/>
        <c:lblAlgn val="ctr"/>
        <c:lblOffset val="100"/>
      </c:catAx>
    </c:plotArea>
    <c:legend>
      <c:legendPos val="b"/>
      <c:layout/>
    </c:legend>
    <c:plotVisOnly val="1"/>
    <c:dispBlanksAs val="gap"/>
  </c:chart>
  <c:spPr>
    <a:solidFill>
      <a:schemeClr val="bg2">
        <a:lumMod val="90000"/>
      </a:schemeClr>
    </a:solidFill>
    <a:ln>
      <a:noFill/>
    </a:ln>
  </c:spPr>
  <c:txPr>
    <a:bodyPr/>
    <a:lstStyle/>
    <a:p>
      <a:pPr>
        <a:defRPr sz="800" b="1">
          <a:latin typeface="Arial" pitchFamily="34" charset="0"/>
          <a:cs typeface="Arial" pitchFamily="34" charset="0"/>
        </a:defRPr>
      </a:pPr>
      <a:endParaRPr lang="el-GR"/>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l-GR"/>
  <c:chart>
    <c:title>
      <c:tx>
        <c:rich>
          <a:bodyPr/>
          <a:lstStyle/>
          <a:p>
            <a:pPr>
              <a:defRPr/>
            </a:pPr>
            <a:r>
              <a:rPr lang="el-GR" sz="1200" dirty="0" smtClean="0"/>
              <a:t>Ισοζύγιο Θαλάσσιων Μεταφορών</a:t>
            </a:r>
            <a:endParaRPr lang="en-GB" sz="1200" dirty="0"/>
          </a:p>
        </c:rich>
      </c:tx>
      <c:layout/>
    </c:title>
    <c:plotArea>
      <c:layout/>
      <c:barChart>
        <c:barDir val="col"/>
        <c:grouping val="clustered"/>
        <c:ser>
          <c:idx val="2"/>
          <c:order val="2"/>
          <c:tx>
            <c:v>Ισοζύγιο</c:v>
          </c:tx>
          <c:spPr>
            <a:solidFill>
              <a:schemeClr val="accent3"/>
            </a:solidFill>
            <a:ln>
              <a:noFill/>
            </a:ln>
          </c:spPr>
          <c:dLbls>
            <c:numFmt formatCode="#,##0.00" sourceLinked="0"/>
            <c:spPr>
              <a:solidFill>
                <a:schemeClr val="accent3"/>
              </a:solidFill>
            </c:spPr>
            <c:txPr>
              <a:bodyPr/>
              <a:lstStyle/>
              <a:p>
                <a:pPr>
                  <a:defRPr b="1"/>
                </a:pPr>
                <a:endParaRPr lang="el-GR"/>
              </a:p>
            </c:txPr>
            <c:showVal val="1"/>
          </c:dLbls>
          <c:val>
            <c:numRef>
              <c:f>'Ισοζύγιο Υπηρεσιών'!$C$33:$O$33</c:f>
              <c:numCache>
                <c:formatCode>#,##0</c:formatCode>
                <c:ptCount val="13"/>
                <c:pt idx="0">
                  <c:v>4601</c:v>
                </c:pt>
                <c:pt idx="1">
                  <c:v>4119</c:v>
                </c:pt>
                <c:pt idx="2">
                  <c:v>4005</c:v>
                </c:pt>
                <c:pt idx="3">
                  <c:v>5143</c:v>
                </c:pt>
                <c:pt idx="4">
                  <c:v>7918</c:v>
                </c:pt>
                <c:pt idx="5">
                  <c:v>8306</c:v>
                </c:pt>
                <c:pt idx="6">
                  <c:v>8255</c:v>
                </c:pt>
                <c:pt idx="7">
                  <c:v>10252</c:v>
                </c:pt>
                <c:pt idx="8">
                  <c:v>11139</c:v>
                </c:pt>
                <c:pt idx="9">
                  <c:v>7472</c:v>
                </c:pt>
                <c:pt idx="10">
                  <c:v>8088</c:v>
                </c:pt>
                <c:pt idx="11">
                  <c:v>7630</c:v>
                </c:pt>
                <c:pt idx="12">
                  <c:v>7341</c:v>
                </c:pt>
              </c:numCache>
            </c:numRef>
          </c:val>
        </c:ser>
        <c:axId val="83571072"/>
        <c:axId val="83572608"/>
      </c:barChart>
      <c:lineChart>
        <c:grouping val="standard"/>
        <c:ser>
          <c:idx val="0"/>
          <c:order val="0"/>
          <c:tx>
            <c:v>Εισπράξεις</c:v>
          </c:tx>
          <c:cat>
            <c:numRef>
              <c:f>'Ισοζύγιο Υπηρεσιών'!$C$1:$O$1</c:f>
              <c:numCache>
                <c:formatCode>General</c:formatCode>
                <c:ptCount val="1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numCache>
            </c:numRef>
          </c:cat>
          <c:val>
            <c:numRef>
              <c:f>'Ισοζύγιο Υπηρεσιών'!$C$5:$O$5</c:f>
              <c:numCache>
                <c:formatCode>#,##0.0</c:formatCode>
                <c:ptCount val="13"/>
                <c:pt idx="0">
                  <c:v>8193.9</c:v>
                </c:pt>
                <c:pt idx="1">
                  <c:v>8451.4</c:v>
                </c:pt>
                <c:pt idx="2">
                  <c:v>7997</c:v>
                </c:pt>
                <c:pt idx="3">
                  <c:v>8961.1</c:v>
                </c:pt>
                <c:pt idx="4">
                  <c:v>12404.2</c:v>
                </c:pt>
                <c:pt idx="5">
                  <c:v>12953</c:v>
                </c:pt>
                <c:pt idx="6">
                  <c:v>13280.2</c:v>
                </c:pt>
                <c:pt idx="7">
                  <c:v>15678.5</c:v>
                </c:pt>
                <c:pt idx="8">
                  <c:v>17623.599999999973</c:v>
                </c:pt>
                <c:pt idx="9">
                  <c:v>12261.6</c:v>
                </c:pt>
                <c:pt idx="10">
                  <c:v>14013.1</c:v>
                </c:pt>
                <c:pt idx="11">
                  <c:v>12710.9</c:v>
                </c:pt>
                <c:pt idx="12">
                  <c:v>11760.9</c:v>
                </c:pt>
              </c:numCache>
            </c:numRef>
          </c:val>
        </c:ser>
        <c:ser>
          <c:idx val="1"/>
          <c:order val="1"/>
          <c:tx>
            <c:v>Πληρωμές</c:v>
          </c:tx>
          <c:cat>
            <c:numRef>
              <c:f>'Ισοζύγιο Υπηρεσιών'!$C$1:$O$1</c:f>
              <c:numCache>
                <c:formatCode>General</c:formatCode>
                <c:ptCount val="1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numCache>
            </c:numRef>
          </c:cat>
          <c:val>
            <c:numRef>
              <c:f>'Ισοζύγιο Υπηρεσιών'!$C$18:$O$18</c:f>
              <c:numCache>
                <c:formatCode>#,##0.0</c:formatCode>
                <c:ptCount val="13"/>
                <c:pt idx="0">
                  <c:v>3593.2</c:v>
                </c:pt>
                <c:pt idx="1">
                  <c:v>4331.7</c:v>
                </c:pt>
                <c:pt idx="2">
                  <c:v>3991.5</c:v>
                </c:pt>
                <c:pt idx="3">
                  <c:v>3817.9</c:v>
                </c:pt>
                <c:pt idx="4">
                  <c:v>4486</c:v>
                </c:pt>
                <c:pt idx="5">
                  <c:v>4646.9000000000005</c:v>
                </c:pt>
                <c:pt idx="6">
                  <c:v>5024.5</c:v>
                </c:pt>
                <c:pt idx="7">
                  <c:v>5426.8</c:v>
                </c:pt>
                <c:pt idx="8">
                  <c:v>6484.6</c:v>
                </c:pt>
                <c:pt idx="9">
                  <c:v>4789.7</c:v>
                </c:pt>
                <c:pt idx="10">
                  <c:v>5924.8</c:v>
                </c:pt>
                <c:pt idx="11">
                  <c:v>5080.7</c:v>
                </c:pt>
                <c:pt idx="12">
                  <c:v>4420</c:v>
                </c:pt>
              </c:numCache>
            </c:numRef>
          </c:val>
        </c:ser>
        <c:marker val="1"/>
        <c:axId val="83571072"/>
        <c:axId val="83572608"/>
      </c:lineChart>
      <c:catAx>
        <c:axId val="83571072"/>
        <c:scaling>
          <c:orientation val="minMax"/>
        </c:scaling>
        <c:axPos val="b"/>
        <c:numFmt formatCode="General" sourceLinked="1"/>
        <c:tickLblPos val="nextTo"/>
        <c:txPr>
          <a:bodyPr rot="-5400000" vert="horz"/>
          <a:lstStyle/>
          <a:p>
            <a:pPr>
              <a:defRPr/>
            </a:pPr>
            <a:endParaRPr lang="el-GR"/>
          </a:p>
        </c:txPr>
        <c:crossAx val="83572608"/>
        <c:crosses val="autoZero"/>
        <c:auto val="1"/>
        <c:lblAlgn val="ctr"/>
        <c:lblOffset val="100"/>
      </c:catAx>
      <c:valAx>
        <c:axId val="83572608"/>
        <c:scaling>
          <c:orientation val="minMax"/>
        </c:scaling>
        <c:axPos val="l"/>
        <c:majorGridlines>
          <c:spPr>
            <a:ln>
              <a:prstDash val="sysDash"/>
            </a:ln>
          </c:spPr>
        </c:majorGridlines>
        <c:numFmt formatCode="#,##0" sourceLinked="1"/>
        <c:tickLblPos val="nextTo"/>
        <c:crossAx val="83571072"/>
        <c:crosses val="autoZero"/>
        <c:crossBetween val="between"/>
        <c:dispUnits>
          <c:builtInUnit val="thousands"/>
          <c:dispUnitsLbl>
            <c:layout/>
            <c:tx>
              <c:rich>
                <a:bodyPr/>
                <a:lstStyle/>
                <a:p>
                  <a:pPr>
                    <a:defRPr/>
                  </a:pPr>
                  <a:r>
                    <a:rPr lang="el-GR"/>
                    <a:t>Δισεκ. €</a:t>
                  </a:r>
                  <a:endParaRPr lang="en-GB"/>
                </a:p>
              </c:rich>
            </c:tx>
          </c:dispUnitsLbl>
        </c:dispUnits>
      </c:valAx>
    </c:plotArea>
    <c:legend>
      <c:legendPos val="b"/>
      <c:layout/>
    </c:legend>
    <c:plotVisOnly val="1"/>
    <c:dispBlanksAs val="gap"/>
  </c:chart>
  <c:spPr>
    <a:solidFill>
      <a:schemeClr val="bg2">
        <a:lumMod val="90000"/>
      </a:schemeClr>
    </a:solidFill>
    <a:ln>
      <a:noFill/>
    </a:ln>
  </c:spPr>
  <c:txPr>
    <a:bodyPr/>
    <a:lstStyle/>
    <a:p>
      <a:pPr>
        <a:defRPr b="1">
          <a:latin typeface="Arial" pitchFamily="34" charset="0"/>
          <a:cs typeface="Arial" pitchFamily="34" charset="0"/>
        </a:defRPr>
      </a:pPr>
      <a:endParaRPr lang="el-GR"/>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l-GR"/>
  <c:chart>
    <c:plotArea>
      <c:layout>
        <c:manualLayout>
          <c:layoutTarget val="inner"/>
          <c:xMode val="edge"/>
          <c:yMode val="edge"/>
          <c:x val="7.9817974142121828E-2"/>
          <c:y val="6.5050269140086422E-2"/>
          <c:w val="0.88808326042578001"/>
          <c:h val="0.71389238845144298"/>
        </c:manualLayout>
      </c:layout>
      <c:barChart>
        <c:barDir val="col"/>
        <c:grouping val="stacked"/>
        <c:ser>
          <c:idx val="0"/>
          <c:order val="0"/>
          <c:tx>
            <c:v>Άμεση</c:v>
          </c:tx>
          <c:spPr>
            <a:solidFill>
              <a:srgbClr val="0ABA1F"/>
            </a:solidFill>
          </c:spPr>
          <c:dLbls>
            <c:dLbl>
              <c:idx val="0"/>
              <c:layout>
                <c:manualLayout>
                  <c:x val="3.0864197530864326E-3"/>
                  <c:y val="-0.24576271186440724"/>
                </c:manualLayout>
              </c:layout>
              <c:showVal val="1"/>
            </c:dLbl>
            <c:numFmt formatCode="#,##0.0" sourceLinked="0"/>
            <c:showVal val="1"/>
          </c:dLbls>
          <c:cat>
            <c:strRef>
              <c:f>Total!$L$16</c:f>
              <c:strCache>
                <c:ptCount val="1"/>
                <c:pt idx="0">
                  <c:v>Προστιθέμενη Αξία</c:v>
                </c:pt>
              </c:strCache>
            </c:strRef>
          </c:cat>
          <c:val>
            <c:numRef>
              <c:f>Total!$L$3</c:f>
              <c:numCache>
                <c:formatCode>_-* #,##0\ _€_-;\-* #,##0\ _€_-;_-* "-"??\ _€_-;_-@_-</c:formatCode>
                <c:ptCount val="1"/>
                <c:pt idx="0">
                  <c:v>8422000000.000001</c:v>
                </c:pt>
              </c:numCache>
            </c:numRef>
          </c:val>
        </c:ser>
        <c:ser>
          <c:idx val="1"/>
          <c:order val="1"/>
          <c:tx>
            <c:v>Έμμεση (χωρίς ιδιωτική κατανάλωση)</c:v>
          </c:tx>
          <c:dLbls>
            <c:dLbl>
              <c:idx val="0"/>
              <c:layout>
                <c:manualLayout>
                  <c:x val="-3.0864197530864326E-3"/>
                  <c:y val="-7.0621468926553715E-2"/>
                </c:manualLayout>
              </c:layout>
              <c:showVal val="1"/>
            </c:dLbl>
            <c:numFmt formatCode="#,##0.0" sourceLinked="0"/>
            <c:showVal val="1"/>
          </c:dLbls>
          <c:cat>
            <c:strRef>
              <c:f>Total!$L$16</c:f>
              <c:strCache>
                <c:ptCount val="1"/>
                <c:pt idx="0">
                  <c:v>Προστιθέμενη Αξία</c:v>
                </c:pt>
              </c:strCache>
            </c:strRef>
          </c:cat>
          <c:val>
            <c:numRef>
              <c:f>Total!$L$4</c:f>
              <c:numCache>
                <c:formatCode>_-* #,##0\ _€_-;\-* #,##0\ _€_-;_-* "-"??\ _€_-;_-@_-</c:formatCode>
                <c:ptCount val="1"/>
                <c:pt idx="0">
                  <c:v>952769999.99999988</c:v>
                </c:pt>
              </c:numCache>
            </c:numRef>
          </c:val>
        </c:ser>
        <c:ser>
          <c:idx val="2"/>
          <c:order val="2"/>
          <c:tx>
            <c:v>Έμμεση (με ιδιωτική κατανάλωση)</c:v>
          </c:tx>
          <c:spPr>
            <a:solidFill>
              <a:srgbClr val="FFC000"/>
            </a:solidFill>
          </c:spPr>
          <c:dLbls>
            <c:dLbl>
              <c:idx val="0"/>
              <c:layout>
                <c:manualLayout>
                  <c:x val="3.0864197530864326E-3"/>
                  <c:y val="-0.12429378531073511"/>
                </c:manualLayout>
              </c:layout>
              <c:showVal val="1"/>
            </c:dLbl>
            <c:numFmt formatCode="#,##0.0" sourceLinked="0"/>
            <c:showVal val="1"/>
          </c:dLbls>
          <c:cat>
            <c:strRef>
              <c:f>Total!$L$16</c:f>
              <c:strCache>
                <c:ptCount val="1"/>
                <c:pt idx="0">
                  <c:v>Προστιθέμενη Αξία</c:v>
                </c:pt>
              </c:strCache>
            </c:strRef>
          </c:cat>
          <c:val>
            <c:numRef>
              <c:f>Total!$L$5</c:f>
              <c:numCache>
                <c:formatCode>_-* #,##0\ _€_-;\-* #,##0\ _€_-;_-* "-"??\ _€_-;_-@_-</c:formatCode>
                <c:ptCount val="1"/>
                <c:pt idx="0">
                  <c:v>3894484917.2199998</c:v>
                </c:pt>
              </c:numCache>
            </c:numRef>
          </c:val>
        </c:ser>
        <c:overlap val="-42"/>
        <c:axId val="83772928"/>
        <c:axId val="83774464"/>
      </c:barChart>
      <c:catAx>
        <c:axId val="83772928"/>
        <c:scaling>
          <c:orientation val="minMax"/>
        </c:scaling>
        <c:axPos val="b"/>
        <c:tickLblPos val="nextTo"/>
        <c:spPr>
          <a:ln w="22225" cmpd="sng"/>
        </c:spPr>
        <c:crossAx val="83774464"/>
        <c:crosses val="autoZero"/>
        <c:auto val="1"/>
        <c:lblAlgn val="ctr"/>
        <c:lblOffset val="100"/>
      </c:catAx>
      <c:valAx>
        <c:axId val="83774464"/>
        <c:scaling>
          <c:orientation val="minMax"/>
        </c:scaling>
        <c:axPos val="l"/>
        <c:majorGridlines>
          <c:spPr>
            <a:ln>
              <a:prstDash val="sysDash"/>
            </a:ln>
          </c:spPr>
        </c:majorGridlines>
        <c:numFmt formatCode="_-* #,##0\ _€_-;\-* #,##0\ _€_-;_-* &quot;-&quot;??\ _€_-;_-@_-" sourceLinked="1"/>
        <c:tickLblPos val="nextTo"/>
        <c:spPr>
          <a:ln w="22225" cmpd="sng"/>
        </c:spPr>
        <c:txPr>
          <a:bodyPr/>
          <a:lstStyle/>
          <a:p>
            <a:pPr>
              <a:defRPr>
                <a:solidFill>
                  <a:schemeClr val="tx1"/>
                </a:solidFill>
              </a:defRPr>
            </a:pPr>
            <a:endParaRPr lang="el-GR"/>
          </a:p>
        </c:txPr>
        <c:crossAx val="83772928"/>
        <c:crosses val="autoZero"/>
        <c:crossBetween val="between"/>
        <c:dispUnits>
          <c:builtInUnit val="billions"/>
          <c:dispUnitsLbl>
            <c:layout/>
            <c:tx>
              <c:rich>
                <a:bodyPr/>
                <a:lstStyle/>
                <a:p>
                  <a:pPr>
                    <a:defRPr>
                      <a:solidFill>
                        <a:schemeClr val="tx1"/>
                      </a:solidFill>
                    </a:defRPr>
                  </a:pPr>
                  <a:r>
                    <a:rPr lang="el-GR">
                      <a:solidFill>
                        <a:schemeClr val="tx1"/>
                      </a:solidFill>
                    </a:rPr>
                    <a:t>Δισεκ. €</a:t>
                  </a:r>
                </a:p>
              </c:rich>
            </c:tx>
          </c:dispUnitsLbl>
        </c:dispUnits>
      </c:valAx>
    </c:plotArea>
    <c:legend>
      <c:legendPos val="b"/>
      <c:layout>
        <c:manualLayout>
          <c:xMode val="edge"/>
          <c:yMode val="edge"/>
          <c:x val="7.0892547938646133E-2"/>
          <c:y val="0.83167178255260754"/>
          <c:w val="0.91144709448154504"/>
          <c:h val="0.14235527850685301"/>
        </c:manualLayout>
      </c:layout>
    </c:legend>
    <c:plotVisOnly val="1"/>
    <c:dispBlanksAs val="gap"/>
  </c:chart>
  <c:spPr>
    <a:solidFill>
      <a:schemeClr val="bg2">
        <a:lumMod val="90000"/>
      </a:schemeClr>
    </a:solidFill>
    <a:ln>
      <a:noFill/>
    </a:ln>
  </c:spPr>
  <c:txPr>
    <a:bodyPr/>
    <a:lstStyle/>
    <a:p>
      <a:pPr>
        <a:defRPr sz="900" b="1">
          <a:latin typeface="Tahoma" pitchFamily="34" charset="0"/>
          <a:cs typeface="Tahoma" pitchFamily="34" charset="0"/>
        </a:defRPr>
      </a:pPr>
      <a:endParaRPr lang="el-GR"/>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l-GR"/>
  <c:chart>
    <c:title>
      <c:tx>
        <c:rich>
          <a:bodyPr/>
          <a:lstStyle/>
          <a:p>
            <a:pPr>
              <a:defRPr/>
            </a:pPr>
            <a:r>
              <a:rPr lang="el-GR" dirty="0" smtClean="0"/>
              <a:t>Οι δέκα κλάδοι</a:t>
            </a:r>
            <a:r>
              <a:rPr lang="el-GR" baseline="0" dirty="0" smtClean="0"/>
              <a:t>  που ευνοούνται περισσότερο, σε όρους προστιθέμενης αξίας, από τις δραστηριότητες της Ναυτιλίας</a:t>
            </a:r>
            <a:endParaRPr lang="en-GB" dirty="0"/>
          </a:p>
        </c:rich>
      </c:tx>
      <c:layout/>
    </c:title>
    <c:plotArea>
      <c:layout>
        <c:manualLayout>
          <c:layoutTarget val="inner"/>
          <c:xMode val="edge"/>
          <c:yMode val="edge"/>
          <c:x val="0.41936354293967376"/>
          <c:y val="0.17526910590181341"/>
          <c:w val="0.55705588267970296"/>
          <c:h val="0.69122544584993206"/>
        </c:manualLayout>
      </c:layout>
      <c:barChart>
        <c:barDir val="bar"/>
        <c:grouping val="clustered"/>
        <c:ser>
          <c:idx val="0"/>
          <c:order val="0"/>
          <c:cat>
            <c:strRef>
              <c:f>Shock_VAMult2!$A$2:$A$11</c:f>
              <c:strCache>
                <c:ptCount val="10"/>
                <c:pt idx="0">
                  <c:v>Δραστηριότητες σχετικές με ακίνητη περιουσία</c:v>
                </c:pt>
                <c:pt idx="1">
                  <c:v>Ξενοδοχεία και εστιατόρια</c:v>
                </c:pt>
                <c:pt idx="2">
                  <c:v>Χονδρικό εμπόριο</c:v>
                </c:pt>
                <c:pt idx="3">
                  <c:v>Λιανικό εμπόριο</c:v>
                </c:pt>
                <c:pt idx="4">
                  <c:v>Αγροτικά προϊόντα</c:v>
                </c:pt>
                <c:pt idx="5">
                  <c:v>Συμβουλευτικές, νομικές και λοιπές υπηρεσίες</c:v>
                </c:pt>
                <c:pt idx="6">
                  <c:v>Τρόφιμα ποτά</c:v>
                </c:pt>
                <c:pt idx="7">
                  <c:v>Υπηρεσίες Υγείας</c:v>
                </c:pt>
                <c:pt idx="8">
                  <c:v>Υπηρεσίες Εκπαίδευσης</c:v>
                </c:pt>
                <c:pt idx="9">
                  <c:v>Εμπόριο και συντήρηση οχημάτων</c:v>
                </c:pt>
              </c:strCache>
            </c:strRef>
          </c:cat>
          <c:val>
            <c:numRef>
              <c:f>Shock_VAMult2!$D$2:$D$11</c:f>
              <c:numCache>
                <c:formatCode>General</c:formatCode>
                <c:ptCount val="10"/>
                <c:pt idx="0">
                  <c:v>728.64200868487455</c:v>
                </c:pt>
                <c:pt idx="1">
                  <c:v>474.30602444573049</c:v>
                </c:pt>
                <c:pt idx="2">
                  <c:v>356.88979856013196</c:v>
                </c:pt>
                <c:pt idx="3">
                  <c:v>294.75069437906023</c:v>
                </c:pt>
                <c:pt idx="4">
                  <c:v>240.78268040768262</c:v>
                </c:pt>
                <c:pt idx="5">
                  <c:v>195.90037525169299</c:v>
                </c:pt>
                <c:pt idx="6">
                  <c:v>148.66730013041268</c:v>
                </c:pt>
                <c:pt idx="7">
                  <c:v>145.13839636245746</c:v>
                </c:pt>
                <c:pt idx="8">
                  <c:v>131.65968119868035</c:v>
                </c:pt>
                <c:pt idx="9">
                  <c:v>119.08762332142852</c:v>
                </c:pt>
              </c:numCache>
            </c:numRef>
          </c:val>
        </c:ser>
        <c:axId val="83691008"/>
        <c:axId val="83704064"/>
      </c:barChart>
      <c:catAx>
        <c:axId val="83691008"/>
        <c:scaling>
          <c:orientation val="maxMin"/>
        </c:scaling>
        <c:axPos val="l"/>
        <c:tickLblPos val="nextTo"/>
        <c:txPr>
          <a:bodyPr/>
          <a:lstStyle/>
          <a:p>
            <a:pPr>
              <a:defRPr sz="1100"/>
            </a:pPr>
            <a:endParaRPr lang="el-GR"/>
          </a:p>
        </c:txPr>
        <c:crossAx val="83704064"/>
        <c:crosses val="autoZero"/>
        <c:auto val="1"/>
        <c:lblAlgn val="ctr"/>
        <c:lblOffset val="100"/>
      </c:catAx>
      <c:valAx>
        <c:axId val="83704064"/>
        <c:scaling>
          <c:orientation val="minMax"/>
        </c:scaling>
        <c:axPos val="b"/>
        <c:majorGridlines>
          <c:spPr>
            <a:ln>
              <a:solidFill>
                <a:sysClr val="windowText" lastClr="000000">
                  <a:tint val="75000"/>
                  <a:shade val="95000"/>
                  <a:satMod val="105000"/>
                </a:sysClr>
              </a:solidFill>
              <a:prstDash val="sysDash"/>
            </a:ln>
          </c:spPr>
        </c:majorGridlines>
        <c:title>
          <c:tx>
            <c:rich>
              <a:bodyPr/>
              <a:lstStyle/>
              <a:p>
                <a:pPr>
                  <a:defRPr/>
                </a:pPr>
                <a:r>
                  <a:rPr lang="el-GR"/>
                  <a:t>€ εκατ. </a:t>
                </a:r>
                <a:endParaRPr lang="en-US"/>
              </a:p>
            </c:rich>
          </c:tx>
          <c:layout>
            <c:manualLayout>
              <c:xMode val="edge"/>
              <c:yMode val="edge"/>
              <c:x val="0.87238245929663727"/>
              <c:y val="0.93453152471594803"/>
            </c:manualLayout>
          </c:layout>
        </c:title>
        <c:numFmt formatCode="General" sourceLinked="1"/>
        <c:tickLblPos val="nextTo"/>
        <c:crossAx val="83691008"/>
        <c:crosses val="max"/>
        <c:crossBetween val="between"/>
      </c:valAx>
    </c:plotArea>
    <c:plotVisOnly val="1"/>
  </c:chart>
  <c:spPr>
    <a:solidFill>
      <a:schemeClr val="bg2">
        <a:lumMod val="90000"/>
      </a:schemeClr>
    </a:solidFill>
    <a:ln>
      <a:noFill/>
    </a:ln>
  </c:spPr>
  <c:txPr>
    <a:bodyPr/>
    <a:lstStyle/>
    <a:p>
      <a:pPr>
        <a:defRPr sz="900">
          <a:latin typeface="Tahoma" pitchFamily="34" charset="0"/>
          <a:cs typeface="Tahoma" pitchFamily="34" charset="0"/>
        </a:defRPr>
      </a:pPr>
      <a:endParaRPr lang="el-GR"/>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lang val="el-GR"/>
  <c:chart>
    <c:title>
      <c:tx>
        <c:rich>
          <a:bodyPr/>
          <a:lstStyle/>
          <a:p>
            <a:pPr>
              <a:defRPr/>
            </a:pPr>
            <a:r>
              <a:rPr lang="el-GR"/>
              <a:t>Απασχόληση στις Υδάτινες Μεταφορές</a:t>
            </a:r>
          </a:p>
        </c:rich>
      </c:tx>
      <c:layout/>
    </c:title>
    <c:plotArea>
      <c:layout/>
      <c:barChart>
        <c:barDir val="col"/>
        <c:grouping val="stacked"/>
        <c:ser>
          <c:idx val="0"/>
          <c:order val="0"/>
          <c:tx>
            <c:strRef>
              <c:f>Total!$B$1</c:f>
              <c:strCache>
                <c:ptCount val="1"/>
                <c:pt idx="0">
                  <c:v>Άμεση</c:v>
                </c:pt>
              </c:strCache>
            </c:strRef>
          </c:tx>
          <c:spPr>
            <a:solidFill>
              <a:srgbClr val="0ABA1F"/>
            </a:solidFill>
          </c:spPr>
          <c:dLbls>
            <c:dLbl>
              <c:idx val="0"/>
              <c:layout>
                <c:manualLayout>
                  <c:x val="-3.5145648619639382E-17"/>
                  <c:y val="-0.10778123418385609"/>
                </c:manualLayout>
              </c:layout>
              <c:showVal val="1"/>
            </c:dLbl>
            <c:numFmt formatCode="#,##0.0" sourceLinked="0"/>
            <c:showVal val="1"/>
          </c:dLbls>
          <c:cat>
            <c:strLit>
              <c:ptCount val="1"/>
              <c:pt idx="0">
                <c:v>Συνολική Απασχόληση</c:v>
              </c:pt>
            </c:strLit>
          </c:cat>
          <c:val>
            <c:numLit>
              <c:formatCode>General</c:formatCode>
              <c:ptCount val="1"/>
              <c:pt idx="0">
                <c:v>34000</c:v>
              </c:pt>
            </c:numLit>
          </c:val>
        </c:ser>
        <c:ser>
          <c:idx val="1"/>
          <c:order val="1"/>
          <c:tx>
            <c:strRef>
              <c:f>Total!$C$1</c:f>
              <c:strCache>
                <c:ptCount val="1"/>
                <c:pt idx="0">
                  <c:v>Έμμεση συμβολή (χωρίς ιδιωτική κατανάλωση)</c:v>
                </c:pt>
              </c:strCache>
            </c:strRef>
          </c:tx>
          <c:dLbls>
            <c:dLbl>
              <c:idx val="0"/>
              <c:layout>
                <c:manualLayout>
                  <c:x val="-5.7511725750279E-3"/>
                  <c:y val="-0.16330490027856986"/>
                </c:manualLayout>
              </c:layout>
              <c:numFmt formatCode="#,##0.0" sourceLinked="0"/>
              <c:spPr/>
              <c:txPr>
                <a:bodyPr/>
                <a:lstStyle/>
                <a:p>
                  <a:pPr>
                    <a:defRPr/>
                  </a:pPr>
                  <a:endParaRPr lang="el-GR"/>
                </a:p>
              </c:txPr>
              <c:showVal val="1"/>
            </c:dLbl>
            <c:numFmt formatCode="#,##0.0" sourceLinked="0"/>
            <c:showVal val="1"/>
          </c:dLbls>
          <c:cat>
            <c:strLit>
              <c:ptCount val="1"/>
              <c:pt idx="0">
                <c:v>Συνολική Απασχόληση</c:v>
              </c:pt>
            </c:strLit>
          </c:cat>
          <c:val>
            <c:numRef>
              <c:f>Total!$C$9</c:f>
              <c:numCache>
                <c:formatCode>#,##0</c:formatCode>
                <c:ptCount val="1"/>
                <c:pt idx="0">
                  <c:v>63421.092054140281</c:v>
                </c:pt>
              </c:numCache>
            </c:numRef>
          </c:val>
        </c:ser>
        <c:ser>
          <c:idx val="2"/>
          <c:order val="2"/>
          <c:tx>
            <c:strRef>
              <c:f>Total!$D$1</c:f>
              <c:strCache>
                <c:ptCount val="1"/>
                <c:pt idx="0">
                  <c:v>Έμμεση συμβολή (με ιδιωτική κατανάλωση)</c:v>
                </c:pt>
              </c:strCache>
            </c:strRef>
          </c:tx>
          <c:spPr>
            <a:solidFill>
              <a:srgbClr val="FFC000"/>
            </a:solidFill>
          </c:spPr>
          <c:dLbls>
            <c:dLbl>
              <c:idx val="0"/>
              <c:layout>
                <c:manualLayout>
                  <c:x val="-5.7511725750279E-3"/>
                  <c:y val="-0.19923197833985487"/>
                </c:manualLayout>
              </c:layout>
              <c:showVal val="1"/>
            </c:dLbl>
            <c:numFmt formatCode="#,##0.0" sourceLinked="0"/>
            <c:showVal val="1"/>
          </c:dLbls>
          <c:cat>
            <c:strLit>
              <c:ptCount val="1"/>
              <c:pt idx="0">
                <c:v>Συνολική Απασχόληση</c:v>
              </c:pt>
            </c:strLit>
          </c:cat>
          <c:val>
            <c:numRef>
              <c:f>Total!$D$9</c:f>
              <c:numCache>
                <c:formatCode>#,##0</c:formatCode>
                <c:ptCount val="1"/>
                <c:pt idx="0">
                  <c:v>94256.547894213261</c:v>
                </c:pt>
              </c:numCache>
            </c:numRef>
          </c:val>
        </c:ser>
        <c:gapWidth val="151"/>
        <c:overlap val="-84"/>
        <c:axId val="83825408"/>
        <c:axId val="83826944"/>
      </c:barChart>
      <c:catAx>
        <c:axId val="83825408"/>
        <c:scaling>
          <c:orientation val="minMax"/>
        </c:scaling>
        <c:axPos val="b"/>
        <c:majorTickMark val="none"/>
        <c:tickLblPos val="nextTo"/>
        <c:crossAx val="83826944"/>
        <c:crosses val="autoZero"/>
        <c:auto val="1"/>
        <c:lblAlgn val="ctr"/>
        <c:lblOffset val="100"/>
      </c:catAx>
      <c:valAx>
        <c:axId val="83826944"/>
        <c:scaling>
          <c:orientation val="minMax"/>
          <c:max val="200000"/>
        </c:scaling>
        <c:axPos val="l"/>
        <c:majorGridlines>
          <c:spPr>
            <a:ln>
              <a:prstDash val="sysDash"/>
            </a:ln>
          </c:spPr>
        </c:majorGridlines>
        <c:title>
          <c:tx>
            <c:rich>
              <a:bodyPr rot="-5400000" vert="horz"/>
              <a:lstStyle/>
              <a:p>
                <a:pPr>
                  <a:defRPr>
                    <a:solidFill>
                      <a:schemeClr val="tx1"/>
                    </a:solidFill>
                  </a:defRPr>
                </a:pPr>
                <a:r>
                  <a:rPr lang="el-GR" dirty="0" smtClean="0">
                    <a:solidFill>
                      <a:schemeClr val="tx1"/>
                    </a:solidFill>
                  </a:rPr>
                  <a:t>χιλιάδες</a:t>
                </a:r>
                <a:endParaRPr lang="en-US" dirty="0">
                  <a:solidFill>
                    <a:schemeClr val="tx1"/>
                  </a:solidFill>
                </a:endParaRPr>
              </a:p>
            </c:rich>
          </c:tx>
          <c:layout/>
        </c:title>
        <c:numFmt formatCode="#,##0" sourceLinked="0"/>
        <c:majorTickMark val="none"/>
        <c:tickLblPos val="nextTo"/>
        <c:txPr>
          <a:bodyPr/>
          <a:lstStyle/>
          <a:p>
            <a:pPr>
              <a:defRPr b="1">
                <a:solidFill>
                  <a:schemeClr val="tx1"/>
                </a:solidFill>
              </a:defRPr>
            </a:pPr>
            <a:endParaRPr lang="el-GR"/>
          </a:p>
        </c:txPr>
        <c:crossAx val="83825408"/>
        <c:crosses val="autoZero"/>
        <c:crossBetween val="between"/>
        <c:dispUnits>
          <c:builtInUnit val="thousands"/>
        </c:dispUnits>
      </c:valAx>
      <c:spPr>
        <a:noFill/>
        <a:ln w="25400">
          <a:noFill/>
        </a:ln>
      </c:spPr>
    </c:plotArea>
    <c:legend>
      <c:legendPos val="b"/>
      <c:layout>
        <c:manualLayout>
          <c:xMode val="edge"/>
          <c:yMode val="edge"/>
          <c:x val="1.3768115942029011E-2"/>
          <c:y val="0.91644021241531481"/>
          <c:w val="0.97004830917874452"/>
          <c:h val="6.0303973631203461E-2"/>
        </c:manualLayout>
      </c:layout>
    </c:legend>
    <c:plotVisOnly val="1"/>
    <c:dispBlanksAs val="gap"/>
  </c:chart>
  <c:spPr>
    <a:solidFill>
      <a:schemeClr val="bg2">
        <a:lumMod val="90000"/>
      </a:schemeClr>
    </a:solidFill>
  </c:spPr>
  <c:txPr>
    <a:bodyPr/>
    <a:lstStyle/>
    <a:p>
      <a:pPr>
        <a:defRPr sz="800" b="1">
          <a:latin typeface="Tahoma" pitchFamily="34" charset="0"/>
          <a:cs typeface="Tahoma" pitchFamily="34" charset="0"/>
        </a:defRPr>
      </a:pPr>
      <a:endParaRPr lang="el-GR"/>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4">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CA7422-FEE3-40FD-8749-D9DDF9EEC390}" type="doc">
      <dgm:prSet loTypeId="urn:microsoft.com/office/officeart/2005/8/layout/hProcess9" loCatId="process" qsTypeId="urn:microsoft.com/office/officeart/2005/8/quickstyle/simple1#1" qsCatId="simple" csTypeId="urn:microsoft.com/office/officeart/2005/8/colors/accent1_2#1" csCatId="accent1" phldr="1"/>
      <dgm:spPr/>
    </dgm:pt>
    <dgm:pt modelId="{FD95BA48-28B7-476C-B702-C455BE0ADADF}">
      <dgm:prSet phldrT="[Text]" custT="1"/>
      <dgm:spPr>
        <a:solidFill>
          <a:srgbClr val="00B050"/>
        </a:solidFill>
      </dgm:spPr>
      <dgm:t>
        <a:bodyPr/>
        <a:lstStyle/>
        <a:p>
          <a:r>
            <a:rPr lang="el-GR" sz="1400" b="1" dirty="0" smtClean="0">
              <a:latin typeface="Arial" pitchFamily="34" charset="0"/>
              <a:cs typeface="Arial" pitchFamily="34" charset="0"/>
            </a:rPr>
            <a:t>Προσέλκυση</a:t>
          </a:r>
          <a:r>
            <a:rPr lang="en-GB" sz="1400" b="1" dirty="0" smtClean="0">
              <a:latin typeface="Arial" pitchFamily="34" charset="0"/>
              <a:cs typeface="Arial" pitchFamily="34" charset="0"/>
            </a:rPr>
            <a:t> </a:t>
          </a:r>
          <a:r>
            <a:rPr lang="el-GR" sz="1400" b="1" dirty="0" smtClean="0">
              <a:latin typeface="Arial" pitchFamily="34" charset="0"/>
              <a:cs typeface="Arial" pitchFamily="34" charset="0"/>
            </a:rPr>
            <a:t>Εφοπλισμού</a:t>
          </a:r>
          <a:endParaRPr lang="el-GR" sz="1400" b="1" dirty="0">
            <a:latin typeface="Arial" pitchFamily="34" charset="0"/>
            <a:cs typeface="Arial" pitchFamily="34" charset="0"/>
          </a:endParaRPr>
        </a:p>
      </dgm:t>
    </dgm:pt>
    <dgm:pt modelId="{7429756C-A70C-45E7-86E7-32E9649DA3DF}" type="parTrans" cxnId="{E77175E7-C751-4F12-87CE-AF810A202840}">
      <dgm:prSet/>
      <dgm:spPr/>
      <dgm:t>
        <a:bodyPr/>
        <a:lstStyle/>
        <a:p>
          <a:endParaRPr lang="el-GR">
            <a:latin typeface="Arial" pitchFamily="34" charset="0"/>
            <a:cs typeface="Arial" pitchFamily="34" charset="0"/>
          </a:endParaRPr>
        </a:p>
      </dgm:t>
    </dgm:pt>
    <dgm:pt modelId="{7A7C4D15-AD82-4E12-B579-614D36E94D3C}" type="sibTrans" cxnId="{E77175E7-C751-4F12-87CE-AF810A202840}">
      <dgm:prSet/>
      <dgm:spPr/>
      <dgm:t>
        <a:bodyPr/>
        <a:lstStyle/>
        <a:p>
          <a:endParaRPr lang="el-GR">
            <a:latin typeface="Arial" pitchFamily="34" charset="0"/>
            <a:cs typeface="Arial" pitchFamily="34" charset="0"/>
          </a:endParaRPr>
        </a:p>
      </dgm:t>
    </dgm:pt>
    <dgm:pt modelId="{19E7F134-5740-4243-B763-D1771CC97045}">
      <dgm:prSet phldrT="[Text]" custT="1"/>
      <dgm:spPr>
        <a:solidFill>
          <a:schemeClr val="bg1">
            <a:lumMod val="65000"/>
          </a:schemeClr>
        </a:solidFill>
      </dgm:spPr>
      <dgm:t>
        <a:bodyPr/>
        <a:lstStyle/>
        <a:p>
          <a:r>
            <a:rPr lang="el-GR" sz="1100" dirty="0" smtClean="0">
              <a:latin typeface="Arial" pitchFamily="34" charset="0"/>
              <a:cs typeface="Arial" pitchFamily="34" charset="0"/>
            </a:rPr>
            <a:t>Ανταπόκριση στη ζήτηση από εγχώριες πηγές </a:t>
          </a:r>
          <a:endParaRPr lang="el-GR" sz="1100" dirty="0">
            <a:latin typeface="Arial" pitchFamily="34" charset="0"/>
            <a:cs typeface="Arial" pitchFamily="34" charset="0"/>
          </a:endParaRPr>
        </a:p>
      </dgm:t>
    </dgm:pt>
    <dgm:pt modelId="{13DB9CCC-B64E-4C30-A85C-E78ADE109670}" type="parTrans" cxnId="{CBC096C5-7549-4C4A-BF22-FAD1E68D33EE}">
      <dgm:prSet/>
      <dgm:spPr/>
      <dgm:t>
        <a:bodyPr/>
        <a:lstStyle/>
        <a:p>
          <a:endParaRPr lang="el-GR">
            <a:latin typeface="Arial" pitchFamily="34" charset="0"/>
            <a:cs typeface="Arial" pitchFamily="34" charset="0"/>
          </a:endParaRPr>
        </a:p>
      </dgm:t>
    </dgm:pt>
    <dgm:pt modelId="{A0381A04-6394-4F61-868D-BA234ACDEAD7}" type="sibTrans" cxnId="{CBC096C5-7549-4C4A-BF22-FAD1E68D33EE}">
      <dgm:prSet/>
      <dgm:spPr/>
      <dgm:t>
        <a:bodyPr/>
        <a:lstStyle/>
        <a:p>
          <a:endParaRPr lang="el-GR">
            <a:latin typeface="Arial" pitchFamily="34" charset="0"/>
            <a:cs typeface="Arial" pitchFamily="34" charset="0"/>
          </a:endParaRPr>
        </a:p>
      </dgm:t>
    </dgm:pt>
    <dgm:pt modelId="{752DAFF7-9392-4C8F-9F38-4427378C53C6}">
      <dgm:prSet phldrT="[Text]"/>
      <dgm:spPr>
        <a:solidFill>
          <a:schemeClr val="bg1">
            <a:lumMod val="65000"/>
          </a:schemeClr>
        </a:solidFill>
      </dgm:spPr>
      <dgm:t>
        <a:bodyPr/>
        <a:lstStyle/>
        <a:p>
          <a:r>
            <a:rPr lang="el-GR" dirty="0" smtClean="0">
              <a:latin typeface="Arial" pitchFamily="34" charset="0"/>
              <a:cs typeface="Arial" pitchFamily="34" charset="0"/>
            </a:rPr>
            <a:t>Εκπαίδευση ελλήνων ναυτικών</a:t>
          </a:r>
          <a:endParaRPr lang="el-GR" dirty="0">
            <a:latin typeface="Arial" pitchFamily="34" charset="0"/>
            <a:cs typeface="Arial" pitchFamily="34" charset="0"/>
          </a:endParaRPr>
        </a:p>
      </dgm:t>
    </dgm:pt>
    <dgm:pt modelId="{F1DE208C-2F0F-40D2-B4C0-3C83A2F3DD15}" type="parTrans" cxnId="{0FBE0299-2CE1-469D-947F-04753EA05967}">
      <dgm:prSet/>
      <dgm:spPr/>
      <dgm:t>
        <a:bodyPr/>
        <a:lstStyle/>
        <a:p>
          <a:endParaRPr lang="el-GR">
            <a:latin typeface="Arial" pitchFamily="34" charset="0"/>
            <a:cs typeface="Arial" pitchFamily="34" charset="0"/>
          </a:endParaRPr>
        </a:p>
      </dgm:t>
    </dgm:pt>
    <dgm:pt modelId="{380E97AD-6A35-4165-A625-87B3AD9D4C26}" type="sibTrans" cxnId="{0FBE0299-2CE1-469D-947F-04753EA05967}">
      <dgm:prSet/>
      <dgm:spPr/>
      <dgm:t>
        <a:bodyPr/>
        <a:lstStyle/>
        <a:p>
          <a:endParaRPr lang="el-GR">
            <a:latin typeface="Arial" pitchFamily="34" charset="0"/>
            <a:cs typeface="Arial" pitchFamily="34" charset="0"/>
          </a:endParaRPr>
        </a:p>
      </dgm:t>
    </dgm:pt>
    <dgm:pt modelId="{50F23B7F-384B-4323-85BA-CE79CCC272E3}">
      <dgm:prSet/>
      <dgm:spPr>
        <a:solidFill>
          <a:schemeClr val="bg1">
            <a:lumMod val="65000"/>
          </a:schemeClr>
        </a:solidFill>
      </dgm:spPr>
      <dgm:t>
        <a:bodyPr/>
        <a:lstStyle/>
        <a:p>
          <a:r>
            <a:rPr lang="el-GR" dirty="0" smtClean="0">
              <a:latin typeface="Arial" pitchFamily="34" charset="0"/>
              <a:cs typeface="Arial" pitchFamily="34" charset="0"/>
            </a:rPr>
            <a:t>Ανάπτυξη Ναυτιλιακού Κέντρου</a:t>
          </a:r>
          <a:endParaRPr lang="el-GR" dirty="0">
            <a:latin typeface="Arial" pitchFamily="34" charset="0"/>
            <a:cs typeface="Arial" pitchFamily="34" charset="0"/>
          </a:endParaRPr>
        </a:p>
      </dgm:t>
    </dgm:pt>
    <dgm:pt modelId="{273510C3-04AF-4A33-8A58-1C92D0BF211F}" type="parTrans" cxnId="{013E1726-84C0-4671-9DF9-0AE3D0C1D871}">
      <dgm:prSet/>
      <dgm:spPr/>
      <dgm:t>
        <a:bodyPr/>
        <a:lstStyle/>
        <a:p>
          <a:endParaRPr lang="el-GR">
            <a:latin typeface="Arial" pitchFamily="34" charset="0"/>
            <a:cs typeface="Arial" pitchFamily="34" charset="0"/>
          </a:endParaRPr>
        </a:p>
      </dgm:t>
    </dgm:pt>
    <dgm:pt modelId="{1CF17D91-144D-47F1-8C17-182E76BB5847}" type="sibTrans" cxnId="{013E1726-84C0-4671-9DF9-0AE3D0C1D871}">
      <dgm:prSet/>
      <dgm:spPr/>
      <dgm:t>
        <a:bodyPr/>
        <a:lstStyle/>
        <a:p>
          <a:endParaRPr lang="el-GR">
            <a:latin typeface="Arial" pitchFamily="34" charset="0"/>
            <a:cs typeface="Arial" pitchFamily="34" charset="0"/>
          </a:endParaRPr>
        </a:p>
      </dgm:t>
    </dgm:pt>
    <dgm:pt modelId="{4ED64FC5-D520-4CBF-912C-4ABA2FE4AA00}" type="pres">
      <dgm:prSet presAssocID="{BDCA7422-FEE3-40FD-8749-D9DDF9EEC390}" presName="CompostProcess" presStyleCnt="0">
        <dgm:presLayoutVars>
          <dgm:dir/>
          <dgm:resizeHandles val="exact"/>
        </dgm:presLayoutVars>
      </dgm:prSet>
      <dgm:spPr/>
    </dgm:pt>
    <dgm:pt modelId="{8516B853-9E1C-4564-82CB-E4F0CAE1957B}" type="pres">
      <dgm:prSet presAssocID="{BDCA7422-FEE3-40FD-8749-D9DDF9EEC390}" presName="arrow" presStyleLbl="bgShp" presStyleIdx="0" presStyleCnt="1"/>
      <dgm:spPr/>
    </dgm:pt>
    <dgm:pt modelId="{F0634029-49C0-4100-9EDD-AEEEC0249442}" type="pres">
      <dgm:prSet presAssocID="{BDCA7422-FEE3-40FD-8749-D9DDF9EEC390}" presName="linearProcess" presStyleCnt="0"/>
      <dgm:spPr/>
    </dgm:pt>
    <dgm:pt modelId="{87DC4FFE-37CE-469F-A091-E6B4803CC9C8}" type="pres">
      <dgm:prSet presAssocID="{FD95BA48-28B7-476C-B702-C455BE0ADADF}" presName="textNode" presStyleLbl="node1" presStyleIdx="0" presStyleCnt="4">
        <dgm:presLayoutVars>
          <dgm:bulletEnabled val="1"/>
        </dgm:presLayoutVars>
      </dgm:prSet>
      <dgm:spPr/>
      <dgm:t>
        <a:bodyPr/>
        <a:lstStyle/>
        <a:p>
          <a:endParaRPr lang="el-GR"/>
        </a:p>
      </dgm:t>
    </dgm:pt>
    <dgm:pt modelId="{26A1D5FD-3602-4F7C-BFF1-5F35A48646BB}" type="pres">
      <dgm:prSet presAssocID="{7A7C4D15-AD82-4E12-B579-614D36E94D3C}" presName="sibTrans" presStyleCnt="0"/>
      <dgm:spPr/>
    </dgm:pt>
    <dgm:pt modelId="{7C7A7725-285C-4A1F-8BDC-5ED82288D593}" type="pres">
      <dgm:prSet presAssocID="{19E7F134-5740-4243-B763-D1771CC97045}" presName="textNode" presStyleLbl="node1" presStyleIdx="1" presStyleCnt="4">
        <dgm:presLayoutVars>
          <dgm:bulletEnabled val="1"/>
        </dgm:presLayoutVars>
      </dgm:prSet>
      <dgm:spPr/>
      <dgm:t>
        <a:bodyPr/>
        <a:lstStyle/>
        <a:p>
          <a:endParaRPr lang="el-GR"/>
        </a:p>
      </dgm:t>
    </dgm:pt>
    <dgm:pt modelId="{B6732EFB-67CB-4C3F-8E73-970AFE31E3BC}" type="pres">
      <dgm:prSet presAssocID="{A0381A04-6394-4F61-868D-BA234ACDEAD7}" presName="sibTrans" presStyleCnt="0"/>
      <dgm:spPr/>
    </dgm:pt>
    <dgm:pt modelId="{B3FF5E63-D026-4CE4-8C94-03A60F4C7A42}" type="pres">
      <dgm:prSet presAssocID="{752DAFF7-9392-4C8F-9F38-4427378C53C6}" presName="textNode" presStyleLbl="node1" presStyleIdx="2" presStyleCnt="4">
        <dgm:presLayoutVars>
          <dgm:bulletEnabled val="1"/>
        </dgm:presLayoutVars>
      </dgm:prSet>
      <dgm:spPr/>
      <dgm:t>
        <a:bodyPr/>
        <a:lstStyle/>
        <a:p>
          <a:endParaRPr lang="el-GR"/>
        </a:p>
      </dgm:t>
    </dgm:pt>
    <dgm:pt modelId="{AFD8186F-1929-4711-A7A2-A7A7845A6EFF}" type="pres">
      <dgm:prSet presAssocID="{380E97AD-6A35-4165-A625-87B3AD9D4C26}" presName="sibTrans" presStyleCnt="0"/>
      <dgm:spPr/>
    </dgm:pt>
    <dgm:pt modelId="{B8FBE6ED-70B3-4DB4-9FD7-614F5D8BF15C}" type="pres">
      <dgm:prSet presAssocID="{50F23B7F-384B-4323-85BA-CE79CCC272E3}" presName="textNode" presStyleLbl="node1" presStyleIdx="3" presStyleCnt="4">
        <dgm:presLayoutVars>
          <dgm:bulletEnabled val="1"/>
        </dgm:presLayoutVars>
      </dgm:prSet>
      <dgm:spPr/>
      <dgm:t>
        <a:bodyPr/>
        <a:lstStyle/>
        <a:p>
          <a:endParaRPr lang="el-GR"/>
        </a:p>
      </dgm:t>
    </dgm:pt>
  </dgm:ptLst>
  <dgm:cxnLst>
    <dgm:cxn modelId="{E683FB00-88D7-4B32-8853-B971FDBA1DEE}" type="presOf" srcId="{BDCA7422-FEE3-40FD-8749-D9DDF9EEC390}" destId="{4ED64FC5-D520-4CBF-912C-4ABA2FE4AA00}" srcOrd="0" destOrd="0" presId="urn:microsoft.com/office/officeart/2005/8/layout/hProcess9"/>
    <dgm:cxn modelId="{013E1726-84C0-4671-9DF9-0AE3D0C1D871}" srcId="{BDCA7422-FEE3-40FD-8749-D9DDF9EEC390}" destId="{50F23B7F-384B-4323-85BA-CE79CCC272E3}" srcOrd="3" destOrd="0" parTransId="{273510C3-04AF-4A33-8A58-1C92D0BF211F}" sibTransId="{1CF17D91-144D-47F1-8C17-182E76BB5847}"/>
    <dgm:cxn modelId="{497A6484-CA7B-4411-B78D-AF67A8307669}" type="presOf" srcId="{19E7F134-5740-4243-B763-D1771CC97045}" destId="{7C7A7725-285C-4A1F-8BDC-5ED82288D593}" srcOrd="0" destOrd="0" presId="urn:microsoft.com/office/officeart/2005/8/layout/hProcess9"/>
    <dgm:cxn modelId="{7161A93D-5186-4373-8FAC-3C3C4398A66A}" type="presOf" srcId="{FD95BA48-28B7-476C-B702-C455BE0ADADF}" destId="{87DC4FFE-37CE-469F-A091-E6B4803CC9C8}" srcOrd="0" destOrd="0" presId="urn:microsoft.com/office/officeart/2005/8/layout/hProcess9"/>
    <dgm:cxn modelId="{CBC096C5-7549-4C4A-BF22-FAD1E68D33EE}" srcId="{BDCA7422-FEE3-40FD-8749-D9DDF9EEC390}" destId="{19E7F134-5740-4243-B763-D1771CC97045}" srcOrd="1" destOrd="0" parTransId="{13DB9CCC-B64E-4C30-A85C-E78ADE109670}" sibTransId="{A0381A04-6394-4F61-868D-BA234ACDEAD7}"/>
    <dgm:cxn modelId="{6274C818-89AB-4DF1-9368-28887FF5D488}" type="presOf" srcId="{50F23B7F-384B-4323-85BA-CE79CCC272E3}" destId="{B8FBE6ED-70B3-4DB4-9FD7-614F5D8BF15C}" srcOrd="0" destOrd="0" presId="urn:microsoft.com/office/officeart/2005/8/layout/hProcess9"/>
    <dgm:cxn modelId="{E77175E7-C751-4F12-87CE-AF810A202840}" srcId="{BDCA7422-FEE3-40FD-8749-D9DDF9EEC390}" destId="{FD95BA48-28B7-476C-B702-C455BE0ADADF}" srcOrd="0" destOrd="0" parTransId="{7429756C-A70C-45E7-86E7-32E9649DA3DF}" sibTransId="{7A7C4D15-AD82-4E12-B579-614D36E94D3C}"/>
    <dgm:cxn modelId="{15ED1343-E04A-42F4-B994-CF723FB73404}" type="presOf" srcId="{752DAFF7-9392-4C8F-9F38-4427378C53C6}" destId="{B3FF5E63-D026-4CE4-8C94-03A60F4C7A42}" srcOrd="0" destOrd="0" presId="urn:microsoft.com/office/officeart/2005/8/layout/hProcess9"/>
    <dgm:cxn modelId="{0FBE0299-2CE1-469D-947F-04753EA05967}" srcId="{BDCA7422-FEE3-40FD-8749-D9DDF9EEC390}" destId="{752DAFF7-9392-4C8F-9F38-4427378C53C6}" srcOrd="2" destOrd="0" parTransId="{F1DE208C-2F0F-40D2-B4C0-3C83A2F3DD15}" sibTransId="{380E97AD-6A35-4165-A625-87B3AD9D4C26}"/>
    <dgm:cxn modelId="{81DD436B-10FA-4182-A5FC-30533FDB97FD}" type="presParOf" srcId="{4ED64FC5-D520-4CBF-912C-4ABA2FE4AA00}" destId="{8516B853-9E1C-4564-82CB-E4F0CAE1957B}" srcOrd="0" destOrd="0" presId="urn:microsoft.com/office/officeart/2005/8/layout/hProcess9"/>
    <dgm:cxn modelId="{46B1824E-A6AE-48E4-BFEF-241230FBCE6D}" type="presParOf" srcId="{4ED64FC5-D520-4CBF-912C-4ABA2FE4AA00}" destId="{F0634029-49C0-4100-9EDD-AEEEC0249442}" srcOrd="1" destOrd="0" presId="urn:microsoft.com/office/officeart/2005/8/layout/hProcess9"/>
    <dgm:cxn modelId="{C517E61F-877B-466B-9A68-61CF82A5A52C}" type="presParOf" srcId="{F0634029-49C0-4100-9EDD-AEEEC0249442}" destId="{87DC4FFE-37CE-469F-A091-E6B4803CC9C8}" srcOrd="0" destOrd="0" presId="urn:microsoft.com/office/officeart/2005/8/layout/hProcess9"/>
    <dgm:cxn modelId="{27320707-301F-458A-B284-60B937333A6A}" type="presParOf" srcId="{F0634029-49C0-4100-9EDD-AEEEC0249442}" destId="{26A1D5FD-3602-4F7C-BFF1-5F35A48646BB}" srcOrd="1" destOrd="0" presId="urn:microsoft.com/office/officeart/2005/8/layout/hProcess9"/>
    <dgm:cxn modelId="{5AC0D16C-9C8D-4CDB-AD6F-14546B3005FE}" type="presParOf" srcId="{F0634029-49C0-4100-9EDD-AEEEC0249442}" destId="{7C7A7725-285C-4A1F-8BDC-5ED82288D593}" srcOrd="2" destOrd="0" presId="urn:microsoft.com/office/officeart/2005/8/layout/hProcess9"/>
    <dgm:cxn modelId="{8D83DA00-A363-496C-A12B-0761FFA3FFE8}" type="presParOf" srcId="{F0634029-49C0-4100-9EDD-AEEEC0249442}" destId="{B6732EFB-67CB-4C3F-8E73-970AFE31E3BC}" srcOrd="3" destOrd="0" presId="urn:microsoft.com/office/officeart/2005/8/layout/hProcess9"/>
    <dgm:cxn modelId="{49568474-FE28-4304-99F1-FB40273C892E}" type="presParOf" srcId="{F0634029-49C0-4100-9EDD-AEEEC0249442}" destId="{B3FF5E63-D026-4CE4-8C94-03A60F4C7A42}" srcOrd="4" destOrd="0" presId="urn:microsoft.com/office/officeart/2005/8/layout/hProcess9"/>
    <dgm:cxn modelId="{792BA35D-A11B-42C9-B5B7-1DCB1ACEF913}" type="presParOf" srcId="{F0634029-49C0-4100-9EDD-AEEEC0249442}" destId="{AFD8186F-1929-4711-A7A2-A7A7845A6EFF}" srcOrd="5" destOrd="0" presId="urn:microsoft.com/office/officeart/2005/8/layout/hProcess9"/>
    <dgm:cxn modelId="{0D563321-C828-406D-B32F-8DB222C76B1F}" type="presParOf" srcId="{F0634029-49C0-4100-9EDD-AEEEC0249442}" destId="{B8FBE6ED-70B3-4DB4-9FD7-614F5D8BF15C}" srcOrd="6" destOrd="0" presId="urn:microsoft.com/office/officeart/2005/8/layout/hProcess9"/>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DCA7422-FEE3-40FD-8749-D9DDF9EEC390}" type="doc">
      <dgm:prSet loTypeId="urn:microsoft.com/office/officeart/2005/8/layout/hProcess9" loCatId="process" qsTypeId="urn:microsoft.com/office/officeart/2005/8/quickstyle/simple1#2" qsCatId="simple" csTypeId="urn:microsoft.com/office/officeart/2005/8/colors/accent1_2#2" csCatId="accent1" phldr="1"/>
      <dgm:spPr/>
    </dgm:pt>
    <dgm:pt modelId="{FD95BA48-28B7-476C-B702-C455BE0ADADF}">
      <dgm:prSet phldrT="[Text]" custT="1"/>
      <dgm:spPr>
        <a:solidFill>
          <a:schemeClr val="bg1">
            <a:lumMod val="65000"/>
          </a:schemeClr>
        </a:solidFill>
      </dgm:spPr>
      <dgm:t>
        <a:bodyPr/>
        <a:lstStyle/>
        <a:p>
          <a:r>
            <a:rPr lang="el-GR" sz="1050" dirty="0" smtClean="0">
              <a:latin typeface="Arial" pitchFamily="34" charset="0"/>
              <a:cs typeface="Arial" pitchFamily="34" charset="0"/>
            </a:rPr>
            <a:t>Προσέλκυση</a:t>
          </a:r>
          <a:r>
            <a:rPr lang="en-GB" sz="1050" dirty="0" smtClean="0">
              <a:latin typeface="Arial" pitchFamily="34" charset="0"/>
              <a:cs typeface="Arial" pitchFamily="34" charset="0"/>
            </a:rPr>
            <a:t> </a:t>
          </a:r>
          <a:r>
            <a:rPr lang="el-GR" sz="1050" dirty="0" smtClean="0">
              <a:latin typeface="Arial" pitchFamily="34" charset="0"/>
              <a:cs typeface="Arial" pitchFamily="34" charset="0"/>
            </a:rPr>
            <a:t>Εφοπλισμού</a:t>
          </a:r>
          <a:endParaRPr lang="el-GR" sz="1050" dirty="0">
            <a:latin typeface="Arial" pitchFamily="34" charset="0"/>
            <a:cs typeface="Arial" pitchFamily="34" charset="0"/>
          </a:endParaRPr>
        </a:p>
      </dgm:t>
    </dgm:pt>
    <dgm:pt modelId="{7429756C-A70C-45E7-86E7-32E9649DA3DF}" type="parTrans" cxnId="{E77175E7-C751-4F12-87CE-AF810A202840}">
      <dgm:prSet/>
      <dgm:spPr/>
      <dgm:t>
        <a:bodyPr/>
        <a:lstStyle/>
        <a:p>
          <a:endParaRPr lang="el-GR">
            <a:latin typeface="Arial" pitchFamily="34" charset="0"/>
            <a:cs typeface="Arial" pitchFamily="34" charset="0"/>
          </a:endParaRPr>
        </a:p>
      </dgm:t>
    </dgm:pt>
    <dgm:pt modelId="{7A7C4D15-AD82-4E12-B579-614D36E94D3C}" type="sibTrans" cxnId="{E77175E7-C751-4F12-87CE-AF810A202840}">
      <dgm:prSet/>
      <dgm:spPr/>
      <dgm:t>
        <a:bodyPr/>
        <a:lstStyle/>
        <a:p>
          <a:endParaRPr lang="el-GR">
            <a:latin typeface="Arial" pitchFamily="34" charset="0"/>
            <a:cs typeface="Arial" pitchFamily="34" charset="0"/>
          </a:endParaRPr>
        </a:p>
      </dgm:t>
    </dgm:pt>
    <dgm:pt modelId="{19E7F134-5740-4243-B763-D1771CC97045}">
      <dgm:prSet phldrT="[Text]" custT="1"/>
      <dgm:spPr>
        <a:solidFill>
          <a:srgbClr val="00B050"/>
        </a:solidFill>
      </dgm:spPr>
      <dgm:t>
        <a:bodyPr/>
        <a:lstStyle/>
        <a:p>
          <a:r>
            <a:rPr lang="el-GR" sz="1100" b="1" dirty="0" smtClean="0">
              <a:latin typeface="Arial" pitchFamily="34" charset="0"/>
              <a:cs typeface="Arial" pitchFamily="34" charset="0"/>
            </a:rPr>
            <a:t>Ανταπόκριση στη ζήτηση από εγχώριες πηγές </a:t>
          </a:r>
          <a:endParaRPr lang="el-GR" sz="1100" b="1" dirty="0">
            <a:latin typeface="Arial" pitchFamily="34" charset="0"/>
            <a:cs typeface="Arial" pitchFamily="34" charset="0"/>
          </a:endParaRPr>
        </a:p>
      </dgm:t>
    </dgm:pt>
    <dgm:pt modelId="{13DB9CCC-B64E-4C30-A85C-E78ADE109670}" type="parTrans" cxnId="{CBC096C5-7549-4C4A-BF22-FAD1E68D33EE}">
      <dgm:prSet/>
      <dgm:spPr/>
      <dgm:t>
        <a:bodyPr/>
        <a:lstStyle/>
        <a:p>
          <a:endParaRPr lang="el-GR">
            <a:latin typeface="Arial" pitchFamily="34" charset="0"/>
            <a:cs typeface="Arial" pitchFamily="34" charset="0"/>
          </a:endParaRPr>
        </a:p>
      </dgm:t>
    </dgm:pt>
    <dgm:pt modelId="{A0381A04-6394-4F61-868D-BA234ACDEAD7}" type="sibTrans" cxnId="{CBC096C5-7549-4C4A-BF22-FAD1E68D33EE}">
      <dgm:prSet/>
      <dgm:spPr/>
      <dgm:t>
        <a:bodyPr/>
        <a:lstStyle/>
        <a:p>
          <a:endParaRPr lang="el-GR">
            <a:latin typeface="Arial" pitchFamily="34" charset="0"/>
            <a:cs typeface="Arial" pitchFamily="34" charset="0"/>
          </a:endParaRPr>
        </a:p>
      </dgm:t>
    </dgm:pt>
    <dgm:pt modelId="{752DAFF7-9392-4C8F-9F38-4427378C53C6}">
      <dgm:prSet phldrT="[Text]" custT="1"/>
      <dgm:spPr>
        <a:solidFill>
          <a:schemeClr val="bg1">
            <a:lumMod val="65000"/>
          </a:schemeClr>
        </a:solidFill>
      </dgm:spPr>
      <dgm:t>
        <a:bodyPr/>
        <a:lstStyle/>
        <a:p>
          <a:r>
            <a:rPr lang="el-GR" sz="1050" dirty="0" smtClean="0">
              <a:latin typeface="Arial" pitchFamily="34" charset="0"/>
              <a:cs typeface="Arial" pitchFamily="34" charset="0"/>
            </a:rPr>
            <a:t>Εκπαίδευση ελλήνων ναυτικών</a:t>
          </a:r>
          <a:endParaRPr lang="el-GR" sz="1050" dirty="0">
            <a:latin typeface="Arial" pitchFamily="34" charset="0"/>
            <a:cs typeface="Arial" pitchFamily="34" charset="0"/>
          </a:endParaRPr>
        </a:p>
      </dgm:t>
    </dgm:pt>
    <dgm:pt modelId="{F1DE208C-2F0F-40D2-B4C0-3C83A2F3DD15}" type="parTrans" cxnId="{0FBE0299-2CE1-469D-947F-04753EA05967}">
      <dgm:prSet/>
      <dgm:spPr/>
      <dgm:t>
        <a:bodyPr/>
        <a:lstStyle/>
        <a:p>
          <a:endParaRPr lang="el-GR">
            <a:latin typeface="Arial" pitchFamily="34" charset="0"/>
            <a:cs typeface="Arial" pitchFamily="34" charset="0"/>
          </a:endParaRPr>
        </a:p>
      </dgm:t>
    </dgm:pt>
    <dgm:pt modelId="{380E97AD-6A35-4165-A625-87B3AD9D4C26}" type="sibTrans" cxnId="{0FBE0299-2CE1-469D-947F-04753EA05967}">
      <dgm:prSet/>
      <dgm:spPr/>
      <dgm:t>
        <a:bodyPr/>
        <a:lstStyle/>
        <a:p>
          <a:endParaRPr lang="el-GR">
            <a:latin typeface="Arial" pitchFamily="34" charset="0"/>
            <a:cs typeface="Arial" pitchFamily="34" charset="0"/>
          </a:endParaRPr>
        </a:p>
      </dgm:t>
    </dgm:pt>
    <dgm:pt modelId="{50F23B7F-384B-4323-85BA-CE79CCC272E3}">
      <dgm:prSet custT="1"/>
      <dgm:spPr>
        <a:solidFill>
          <a:schemeClr val="bg1">
            <a:lumMod val="65000"/>
          </a:schemeClr>
        </a:solidFill>
      </dgm:spPr>
      <dgm:t>
        <a:bodyPr/>
        <a:lstStyle/>
        <a:p>
          <a:r>
            <a:rPr lang="el-GR" sz="1050" dirty="0" smtClean="0">
              <a:latin typeface="Arial" pitchFamily="34" charset="0"/>
              <a:cs typeface="Arial" pitchFamily="34" charset="0"/>
            </a:rPr>
            <a:t>Ανάπτυξη Ναυτιλιακού Κέντρου</a:t>
          </a:r>
          <a:endParaRPr lang="el-GR" sz="1050" dirty="0">
            <a:latin typeface="Arial" pitchFamily="34" charset="0"/>
            <a:cs typeface="Arial" pitchFamily="34" charset="0"/>
          </a:endParaRPr>
        </a:p>
      </dgm:t>
    </dgm:pt>
    <dgm:pt modelId="{273510C3-04AF-4A33-8A58-1C92D0BF211F}" type="parTrans" cxnId="{013E1726-84C0-4671-9DF9-0AE3D0C1D871}">
      <dgm:prSet/>
      <dgm:spPr/>
      <dgm:t>
        <a:bodyPr/>
        <a:lstStyle/>
        <a:p>
          <a:endParaRPr lang="el-GR">
            <a:latin typeface="Arial" pitchFamily="34" charset="0"/>
            <a:cs typeface="Arial" pitchFamily="34" charset="0"/>
          </a:endParaRPr>
        </a:p>
      </dgm:t>
    </dgm:pt>
    <dgm:pt modelId="{1CF17D91-144D-47F1-8C17-182E76BB5847}" type="sibTrans" cxnId="{013E1726-84C0-4671-9DF9-0AE3D0C1D871}">
      <dgm:prSet/>
      <dgm:spPr/>
      <dgm:t>
        <a:bodyPr/>
        <a:lstStyle/>
        <a:p>
          <a:endParaRPr lang="el-GR">
            <a:latin typeface="Arial" pitchFamily="34" charset="0"/>
            <a:cs typeface="Arial" pitchFamily="34" charset="0"/>
          </a:endParaRPr>
        </a:p>
      </dgm:t>
    </dgm:pt>
    <dgm:pt modelId="{4ED64FC5-D520-4CBF-912C-4ABA2FE4AA00}" type="pres">
      <dgm:prSet presAssocID="{BDCA7422-FEE3-40FD-8749-D9DDF9EEC390}" presName="CompostProcess" presStyleCnt="0">
        <dgm:presLayoutVars>
          <dgm:dir/>
          <dgm:resizeHandles val="exact"/>
        </dgm:presLayoutVars>
      </dgm:prSet>
      <dgm:spPr/>
    </dgm:pt>
    <dgm:pt modelId="{8516B853-9E1C-4564-82CB-E4F0CAE1957B}" type="pres">
      <dgm:prSet presAssocID="{BDCA7422-FEE3-40FD-8749-D9DDF9EEC390}" presName="arrow" presStyleLbl="bgShp" presStyleIdx="0" presStyleCnt="1"/>
      <dgm:spPr/>
    </dgm:pt>
    <dgm:pt modelId="{F0634029-49C0-4100-9EDD-AEEEC0249442}" type="pres">
      <dgm:prSet presAssocID="{BDCA7422-FEE3-40FD-8749-D9DDF9EEC390}" presName="linearProcess" presStyleCnt="0"/>
      <dgm:spPr/>
    </dgm:pt>
    <dgm:pt modelId="{87DC4FFE-37CE-469F-A091-E6B4803CC9C8}" type="pres">
      <dgm:prSet presAssocID="{FD95BA48-28B7-476C-B702-C455BE0ADADF}" presName="textNode" presStyleLbl="node1" presStyleIdx="0" presStyleCnt="4">
        <dgm:presLayoutVars>
          <dgm:bulletEnabled val="1"/>
        </dgm:presLayoutVars>
      </dgm:prSet>
      <dgm:spPr/>
      <dgm:t>
        <a:bodyPr/>
        <a:lstStyle/>
        <a:p>
          <a:endParaRPr lang="el-GR"/>
        </a:p>
      </dgm:t>
    </dgm:pt>
    <dgm:pt modelId="{26A1D5FD-3602-4F7C-BFF1-5F35A48646BB}" type="pres">
      <dgm:prSet presAssocID="{7A7C4D15-AD82-4E12-B579-614D36E94D3C}" presName="sibTrans" presStyleCnt="0"/>
      <dgm:spPr/>
    </dgm:pt>
    <dgm:pt modelId="{7C7A7725-285C-4A1F-8BDC-5ED82288D593}" type="pres">
      <dgm:prSet presAssocID="{19E7F134-5740-4243-B763-D1771CC97045}" presName="textNode" presStyleLbl="node1" presStyleIdx="1" presStyleCnt="4">
        <dgm:presLayoutVars>
          <dgm:bulletEnabled val="1"/>
        </dgm:presLayoutVars>
      </dgm:prSet>
      <dgm:spPr/>
      <dgm:t>
        <a:bodyPr/>
        <a:lstStyle/>
        <a:p>
          <a:endParaRPr lang="el-GR"/>
        </a:p>
      </dgm:t>
    </dgm:pt>
    <dgm:pt modelId="{B6732EFB-67CB-4C3F-8E73-970AFE31E3BC}" type="pres">
      <dgm:prSet presAssocID="{A0381A04-6394-4F61-868D-BA234ACDEAD7}" presName="sibTrans" presStyleCnt="0"/>
      <dgm:spPr/>
    </dgm:pt>
    <dgm:pt modelId="{B3FF5E63-D026-4CE4-8C94-03A60F4C7A42}" type="pres">
      <dgm:prSet presAssocID="{752DAFF7-9392-4C8F-9F38-4427378C53C6}" presName="textNode" presStyleLbl="node1" presStyleIdx="2" presStyleCnt="4">
        <dgm:presLayoutVars>
          <dgm:bulletEnabled val="1"/>
        </dgm:presLayoutVars>
      </dgm:prSet>
      <dgm:spPr/>
      <dgm:t>
        <a:bodyPr/>
        <a:lstStyle/>
        <a:p>
          <a:endParaRPr lang="el-GR"/>
        </a:p>
      </dgm:t>
    </dgm:pt>
    <dgm:pt modelId="{AFD8186F-1929-4711-A7A2-A7A7845A6EFF}" type="pres">
      <dgm:prSet presAssocID="{380E97AD-6A35-4165-A625-87B3AD9D4C26}" presName="sibTrans" presStyleCnt="0"/>
      <dgm:spPr/>
    </dgm:pt>
    <dgm:pt modelId="{B8FBE6ED-70B3-4DB4-9FD7-614F5D8BF15C}" type="pres">
      <dgm:prSet presAssocID="{50F23B7F-384B-4323-85BA-CE79CCC272E3}" presName="textNode" presStyleLbl="node1" presStyleIdx="3" presStyleCnt="4">
        <dgm:presLayoutVars>
          <dgm:bulletEnabled val="1"/>
        </dgm:presLayoutVars>
      </dgm:prSet>
      <dgm:spPr/>
      <dgm:t>
        <a:bodyPr/>
        <a:lstStyle/>
        <a:p>
          <a:endParaRPr lang="el-GR"/>
        </a:p>
      </dgm:t>
    </dgm:pt>
  </dgm:ptLst>
  <dgm:cxnLst>
    <dgm:cxn modelId="{54BBB1BB-0A6D-4CE6-9F19-38E0C7EF5B75}" type="presOf" srcId="{50F23B7F-384B-4323-85BA-CE79CCC272E3}" destId="{B8FBE6ED-70B3-4DB4-9FD7-614F5D8BF15C}" srcOrd="0" destOrd="0" presId="urn:microsoft.com/office/officeart/2005/8/layout/hProcess9"/>
    <dgm:cxn modelId="{013E1726-84C0-4671-9DF9-0AE3D0C1D871}" srcId="{BDCA7422-FEE3-40FD-8749-D9DDF9EEC390}" destId="{50F23B7F-384B-4323-85BA-CE79CCC272E3}" srcOrd="3" destOrd="0" parTransId="{273510C3-04AF-4A33-8A58-1C92D0BF211F}" sibTransId="{1CF17D91-144D-47F1-8C17-182E76BB5847}"/>
    <dgm:cxn modelId="{E4FFB759-F5C3-43EC-9641-EBB0B8F50332}" type="presOf" srcId="{FD95BA48-28B7-476C-B702-C455BE0ADADF}" destId="{87DC4FFE-37CE-469F-A091-E6B4803CC9C8}" srcOrd="0" destOrd="0" presId="urn:microsoft.com/office/officeart/2005/8/layout/hProcess9"/>
    <dgm:cxn modelId="{2D9DC6BE-A215-4D25-BCF2-E07735E63612}" type="presOf" srcId="{19E7F134-5740-4243-B763-D1771CC97045}" destId="{7C7A7725-285C-4A1F-8BDC-5ED82288D593}" srcOrd="0" destOrd="0" presId="urn:microsoft.com/office/officeart/2005/8/layout/hProcess9"/>
    <dgm:cxn modelId="{CBC096C5-7549-4C4A-BF22-FAD1E68D33EE}" srcId="{BDCA7422-FEE3-40FD-8749-D9DDF9EEC390}" destId="{19E7F134-5740-4243-B763-D1771CC97045}" srcOrd="1" destOrd="0" parTransId="{13DB9CCC-B64E-4C30-A85C-E78ADE109670}" sibTransId="{A0381A04-6394-4F61-868D-BA234ACDEAD7}"/>
    <dgm:cxn modelId="{E77175E7-C751-4F12-87CE-AF810A202840}" srcId="{BDCA7422-FEE3-40FD-8749-D9DDF9EEC390}" destId="{FD95BA48-28B7-476C-B702-C455BE0ADADF}" srcOrd="0" destOrd="0" parTransId="{7429756C-A70C-45E7-86E7-32E9649DA3DF}" sibTransId="{7A7C4D15-AD82-4E12-B579-614D36E94D3C}"/>
    <dgm:cxn modelId="{53BEB8CD-8F00-4EB4-AD5B-088E99B9933E}" type="presOf" srcId="{BDCA7422-FEE3-40FD-8749-D9DDF9EEC390}" destId="{4ED64FC5-D520-4CBF-912C-4ABA2FE4AA00}" srcOrd="0" destOrd="0" presId="urn:microsoft.com/office/officeart/2005/8/layout/hProcess9"/>
    <dgm:cxn modelId="{512FD57F-CC4E-456D-8EB2-B1F8875274D1}" type="presOf" srcId="{752DAFF7-9392-4C8F-9F38-4427378C53C6}" destId="{B3FF5E63-D026-4CE4-8C94-03A60F4C7A42}" srcOrd="0" destOrd="0" presId="urn:microsoft.com/office/officeart/2005/8/layout/hProcess9"/>
    <dgm:cxn modelId="{0FBE0299-2CE1-469D-947F-04753EA05967}" srcId="{BDCA7422-FEE3-40FD-8749-D9DDF9EEC390}" destId="{752DAFF7-9392-4C8F-9F38-4427378C53C6}" srcOrd="2" destOrd="0" parTransId="{F1DE208C-2F0F-40D2-B4C0-3C83A2F3DD15}" sibTransId="{380E97AD-6A35-4165-A625-87B3AD9D4C26}"/>
    <dgm:cxn modelId="{443FDC0F-0C5B-4140-8259-F965069097DB}" type="presParOf" srcId="{4ED64FC5-D520-4CBF-912C-4ABA2FE4AA00}" destId="{8516B853-9E1C-4564-82CB-E4F0CAE1957B}" srcOrd="0" destOrd="0" presId="urn:microsoft.com/office/officeart/2005/8/layout/hProcess9"/>
    <dgm:cxn modelId="{A9CC3F4D-3AAD-4E82-BB7D-54E73F7BC744}" type="presParOf" srcId="{4ED64FC5-D520-4CBF-912C-4ABA2FE4AA00}" destId="{F0634029-49C0-4100-9EDD-AEEEC0249442}" srcOrd="1" destOrd="0" presId="urn:microsoft.com/office/officeart/2005/8/layout/hProcess9"/>
    <dgm:cxn modelId="{36223143-FE1A-4222-9834-53046318FEEB}" type="presParOf" srcId="{F0634029-49C0-4100-9EDD-AEEEC0249442}" destId="{87DC4FFE-37CE-469F-A091-E6B4803CC9C8}" srcOrd="0" destOrd="0" presId="urn:microsoft.com/office/officeart/2005/8/layout/hProcess9"/>
    <dgm:cxn modelId="{B36423C1-491B-40A0-9D71-B9994A0C2F4B}" type="presParOf" srcId="{F0634029-49C0-4100-9EDD-AEEEC0249442}" destId="{26A1D5FD-3602-4F7C-BFF1-5F35A48646BB}" srcOrd="1" destOrd="0" presId="urn:microsoft.com/office/officeart/2005/8/layout/hProcess9"/>
    <dgm:cxn modelId="{BBC579E4-BD74-49C3-B314-BC5CEAAC5CAA}" type="presParOf" srcId="{F0634029-49C0-4100-9EDD-AEEEC0249442}" destId="{7C7A7725-285C-4A1F-8BDC-5ED82288D593}" srcOrd="2" destOrd="0" presId="urn:microsoft.com/office/officeart/2005/8/layout/hProcess9"/>
    <dgm:cxn modelId="{33329795-CA1F-4679-86A4-CE0282651155}" type="presParOf" srcId="{F0634029-49C0-4100-9EDD-AEEEC0249442}" destId="{B6732EFB-67CB-4C3F-8E73-970AFE31E3BC}" srcOrd="3" destOrd="0" presId="urn:microsoft.com/office/officeart/2005/8/layout/hProcess9"/>
    <dgm:cxn modelId="{A430C50F-2F65-4965-900C-58CB67FD82E0}" type="presParOf" srcId="{F0634029-49C0-4100-9EDD-AEEEC0249442}" destId="{B3FF5E63-D026-4CE4-8C94-03A60F4C7A42}" srcOrd="4" destOrd="0" presId="urn:microsoft.com/office/officeart/2005/8/layout/hProcess9"/>
    <dgm:cxn modelId="{EDFED220-D9A1-4B6C-AE6E-4526EB9D2B36}" type="presParOf" srcId="{F0634029-49C0-4100-9EDD-AEEEC0249442}" destId="{AFD8186F-1929-4711-A7A2-A7A7845A6EFF}" srcOrd="5" destOrd="0" presId="urn:microsoft.com/office/officeart/2005/8/layout/hProcess9"/>
    <dgm:cxn modelId="{BFF429CD-00B2-4CF0-96F4-D7932FD3B872}" type="presParOf" srcId="{F0634029-49C0-4100-9EDD-AEEEC0249442}" destId="{B8FBE6ED-70B3-4DB4-9FD7-614F5D8BF15C}" srcOrd="6" destOrd="0" presId="urn:microsoft.com/office/officeart/2005/8/layout/hProcess9"/>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DCA7422-FEE3-40FD-8749-D9DDF9EEC390}" type="doc">
      <dgm:prSet loTypeId="urn:microsoft.com/office/officeart/2005/8/layout/hProcess9" loCatId="process" qsTypeId="urn:microsoft.com/office/officeart/2005/8/quickstyle/simple1#3" qsCatId="simple" csTypeId="urn:microsoft.com/office/officeart/2005/8/colors/accent1_2#3" csCatId="accent1" phldr="1"/>
      <dgm:spPr/>
    </dgm:pt>
    <dgm:pt modelId="{FD95BA48-28B7-476C-B702-C455BE0ADADF}">
      <dgm:prSet phldrT="[Text]"/>
      <dgm:spPr>
        <a:solidFill>
          <a:schemeClr val="bg1">
            <a:lumMod val="65000"/>
          </a:schemeClr>
        </a:solidFill>
      </dgm:spPr>
      <dgm:t>
        <a:bodyPr/>
        <a:lstStyle/>
        <a:p>
          <a:r>
            <a:rPr lang="el-GR" dirty="0" smtClean="0">
              <a:latin typeface="Arial" pitchFamily="34" charset="0"/>
              <a:cs typeface="Arial" pitchFamily="34" charset="0"/>
            </a:rPr>
            <a:t>Προσέλκυση</a:t>
          </a:r>
          <a:r>
            <a:rPr lang="en-GB" dirty="0" smtClean="0">
              <a:latin typeface="Arial" pitchFamily="34" charset="0"/>
              <a:cs typeface="Arial" pitchFamily="34" charset="0"/>
            </a:rPr>
            <a:t> </a:t>
          </a:r>
          <a:r>
            <a:rPr lang="el-GR" dirty="0" smtClean="0">
              <a:latin typeface="Arial" pitchFamily="34" charset="0"/>
              <a:cs typeface="Arial" pitchFamily="34" charset="0"/>
            </a:rPr>
            <a:t>Εφοπλισμού</a:t>
          </a:r>
          <a:endParaRPr lang="el-GR" dirty="0">
            <a:latin typeface="Arial" pitchFamily="34" charset="0"/>
            <a:cs typeface="Arial" pitchFamily="34" charset="0"/>
          </a:endParaRPr>
        </a:p>
      </dgm:t>
    </dgm:pt>
    <dgm:pt modelId="{7429756C-A70C-45E7-86E7-32E9649DA3DF}" type="parTrans" cxnId="{E77175E7-C751-4F12-87CE-AF810A202840}">
      <dgm:prSet/>
      <dgm:spPr/>
      <dgm:t>
        <a:bodyPr/>
        <a:lstStyle/>
        <a:p>
          <a:endParaRPr lang="el-GR">
            <a:latin typeface="Arial" pitchFamily="34" charset="0"/>
            <a:cs typeface="Arial" pitchFamily="34" charset="0"/>
          </a:endParaRPr>
        </a:p>
      </dgm:t>
    </dgm:pt>
    <dgm:pt modelId="{7A7C4D15-AD82-4E12-B579-614D36E94D3C}" type="sibTrans" cxnId="{E77175E7-C751-4F12-87CE-AF810A202840}">
      <dgm:prSet/>
      <dgm:spPr/>
      <dgm:t>
        <a:bodyPr/>
        <a:lstStyle/>
        <a:p>
          <a:endParaRPr lang="el-GR">
            <a:latin typeface="Arial" pitchFamily="34" charset="0"/>
            <a:cs typeface="Arial" pitchFamily="34" charset="0"/>
          </a:endParaRPr>
        </a:p>
      </dgm:t>
    </dgm:pt>
    <dgm:pt modelId="{19E7F134-5740-4243-B763-D1771CC97045}">
      <dgm:prSet phldrT="[Text]"/>
      <dgm:spPr>
        <a:solidFill>
          <a:schemeClr val="bg1">
            <a:lumMod val="65000"/>
          </a:schemeClr>
        </a:solidFill>
      </dgm:spPr>
      <dgm:t>
        <a:bodyPr/>
        <a:lstStyle/>
        <a:p>
          <a:r>
            <a:rPr lang="el-GR" b="1" dirty="0" smtClean="0">
              <a:latin typeface="Arial" pitchFamily="34" charset="0"/>
              <a:cs typeface="Arial" pitchFamily="34" charset="0"/>
            </a:rPr>
            <a:t>Ανταπόκριση στη ζήτηση από εγχώριες πηγές </a:t>
          </a:r>
          <a:endParaRPr lang="el-GR" dirty="0">
            <a:latin typeface="Arial" pitchFamily="34" charset="0"/>
            <a:cs typeface="Arial" pitchFamily="34" charset="0"/>
          </a:endParaRPr>
        </a:p>
      </dgm:t>
    </dgm:pt>
    <dgm:pt modelId="{13DB9CCC-B64E-4C30-A85C-E78ADE109670}" type="parTrans" cxnId="{CBC096C5-7549-4C4A-BF22-FAD1E68D33EE}">
      <dgm:prSet/>
      <dgm:spPr/>
      <dgm:t>
        <a:bodyPr/>
        <a:lstStyle/>
        <a:p>
          <a:endParaRPr lang="el-GR">
            <a:latin typeface="Arial" pitchFamily="34" charset="0"/>
            <a:cs typeface="Arial" pitchFamily="34" charset="0"/>
          </a:endParaRPr>
        </a:p>
      </dgm:t>
    </dgm:pt>
    <dgm:pt modelId="{A0381A04-6394-4F61-868D-BA234ACDEAD7}" type="sibTrans" cxnId="{CBC096C5-7549-4C4A-BF22-FAD1E68D33EE}">
      <dgm:prSet/>
      <dgm:spPr/>
      <dgm:t>
        <a:bodyPr/>
        <a:lstStyle/>
        <a:p>
          <a:endParaRPr lang="el-GR">
            <a:latin typeface="Arial" pitchFamily="34" charset="0"/>
            <a:cs typeface="Arial" pitchFamily="34" charset="0"/>
          </a:endParaRPr>
        </a:p>
      </dgm:t>
    </dgm:pt>
    <dgm:pt modelId="{752DAFF7-9392-4C8F-9F38-4427378C53C6}">
      <dgm:prSet phldrT="[Text]" custT="1"/>
      <dgm:spPr>
        <a:solidFill>
          <a:srgbClr val="00B050"/>
        </a:solidFill>
      </dgm:spPr>
      <dgm:t>
        <a:bodyPr/>
        <a:lstStyle/>
        <a:p>
          <a:r>
            <a:rPr lang="el-GR" sz="1200" b="1" dirty="0" smtClean="0">
              <a:latin typeface="Arial" pitchFamily="34" charset="0"/>
              <a:cs typeface="Arial" pitchFamily="34" charset="0"/>
            </a:rPr>
            <a:t>Εκπαίδευση ελλήνων ναυτικών</a:t>
          </a:r>
          <a:endParaRPr lang="el-GR" sz="1200" b="1" dirty="0">
            <a:latin typeface="Arial" pitchFamily="34" charset="0"/>
            <a:cs typeface="Arial" pitchFamily="34" charset="0"/>
          </a:endParaRPr>
        </a:p>
      </dgm:t>
    </dgm:pt>
    <dgm:pt modelId="{F1DE208C-2F0F-40D2-B4C0-3C83A2F3DD15}" type="parTrans" cxnId="{0FBE0299-2CE1-469D-947F-04753EA05967}">
      <dgm:prSet/>
      <dgm:spPr/>
      <dgm:t>
        <a:bodyPr/>
        <a:lstStyle/>
        <a:p>
          <a:endParaRPr lang="el-GR">
            <a:latin typeface="Arial" pitchFamily="34" charset="0"/>
            <a:cs typeface="Arial" pitchFamily="34" charset="0"/>
          </a:endParaRPr>
        </a:p>
      </dgm:t>
    </dgm:pt>
    <dgm:pt modelId="{380E97AD-6A35-4165-A625-87B3AD9D4C26}" type="sibTrans" cxnId="{0FBE0299-2CE1-469D-947F-04753EA05967}">
      <dgm:prSet/>
      <dgm:spPr/>
      <dgm:t>
        <a:bodyPr/>
        <a:lstStyle/>
        <a:p>
          <a:endParaRPr lang="el-GR">
            <a:latin typeface="Arial" pitchFamily="34" charset="0"/>
            <a:cs typeface="Arial" pitchFamily="34" charset="0"/>
          </a:endParaRPr>
        </a:p>
      </dgm:t>
    </dgm:pt>
    <dgm:pt modelId="{50F23B7F-384B-4323-85BA-CE79CCC272E3}">
      <dgm:prSet/>
      <dgm:spPr>
        <a:solidFill>
          <a:schemeClr val="bg1">
            <a:lumMod val="65000"/>
          </a:schemeClr>
        </a:solidFill>
      </dgm:spPr>
      <dgm:t>
        <a:bodyPr/>
        <a:lstStyle/>
        <a:p>
          <a:r>
            <a:rPr lang="el-GR" dirty="0" smtClean="0">
              <a:latin typeface="Arial" pitchFamily="34" charset="0"/>
              <a:cs typeface="Arial" pitchFamily="34" charset="0"/>
            </a:rPr>
            <a:t>Ανάπτυξη Ναυτιλιακού Κέντρου</a:t>
          </a:r>
          <a:endParaRPr lang="el-GR" dirty="0">
            <a:latin typeface="Arial" pitchFamily="34" charset="0"/>
            <a:cs typeface="Arial" pitchFamily="34" charset="0"/>
          </a:endParaRPr>
        </a:p>
      </dgm:t>
    </dgm:pt>
    <dgm:pt modelId="{273510C3-04AF-4A33-8A58-1C92D0BF211F}" type="parTrans" cxnId="{013E1726-84C0-4671-9DF9-0AE3D0C1D871}">
      <dgm:prSet/>
      <dgm:spPr/>
      <dgm:t>
        <a:bodyPr/>
        <a:lstStyle/>
        <a:p>
          <a:endParaRPr lang="el-GR">
            <a:latin typeface="Arial" pitchFamily="34" charset="0"/>
            <a:cs typeface="Arial" pitchFamily="34" charset="0"/>
          </a:endParaRPr>
        </a:p>
      </dgm:t>
    </dgm:pt>
    <dgm:pt modelId="{1CF17D91-144D-47F1-8C17-182E76BB5847}" type="sibTrans" cxnId="{013E1726-84C0-4671-9DF9-0AE3D0C1D871}">
      <dgm:prSet/>
      <dgm:spPr/>
      <dgm:t>
        <a:bodyPr/>
        <a:lstStyle/>
        <a:p>
          <a:endParaRPr lang="el-GR">
            <a:latin typeface="Arial" pitchFamily="34" charset="0"/>
            <a:cs typeface="Arial" pitchFamily="34" charset="0"/>
          </a:endParaRPr>
        </a:p>
      </dgm:t>
    </dgm:pt>
    <dgm:pt modelId="{4ED64FC5-D520-4CBF-912C-4ABA2FE4AA00}" type="pres">
      <dgm:prSet presAssocID="{BDCA7422-FEE3-40FD-8749-D9DDF9EEC390}" presName="CompostProcess" presStyleCnt="0">
        <dgm:presLayoutVars>
          <dgm:dir/>
          <dgm:resizeHandles val="exact"/>
        </dgm:presLayoutVars>
      </dgm:prSet>
      <dgm:spPr/>
    </dgm:pt>
    <dgm:pt modelId="{8516B853-9E1C-4564-82CB-E4F0CAE1957B}" type="pres">
      <dgm:prSet presAssocID="{BDCA7422-FEE3-40FD-8749-D9DDF9EEC390}" presName="arrow" presStyleLbl="bgShp" presStyleIdx="0" presStyleCnt="1"/>
      <dgm:spPr/>
    </dgm:pt>
    <dgm:pt modelId="{F0634029-49C0-4100-9EDD-AEEEC0249442}" type="pres">
      <dgm:prSet presAssocID="{BDCA7422-FEE3-40FD-8749-D9DDF9EEC390}" presName="linearProcess" presStyleCnt="0"/>
      <dgm:spPr/>
    </dgm:pt>
    <dgm:pt modelId="{87DC4FFE-37CE-469F-A091-E6B4803CC9C8}" type="pres">
      <dgm:prSet presAssocID="{FD95BA48-28B7-476C-B702-C455BE0ADADF}" presName="textNode" presStyleLbl="node1" presStyleIdx="0" presStyleCnt="4">
        <dgm:presLayoutVars>
          <dgm:bulletEnabled val="1"/>
        </dgm:presLayoutVars>
      </dgm:prSet>
      <dgm:spPr/>
      <dgm:t>
        <a:bodyPr/>
        <a:lstStyle/>
        <a:p>
          <a:endParaRPr lang="el-GR"/>
        </a:p>
      </dgm:t>
    </dgm:pt>
    <dgm:pt modelId="{26A1D5FD-3602-4F7C-BFF1-5F35A48646BB}" type="pres">
      <dgm:prSet presAssocID="{7A7C4D15-AD82-4E12-B579-614D36E94D3C}" presName="sibTrans" presStyleCnt="0"/>
      <dgm:spPr/>
    </dgm:pt>
    <dgm:pt modelId="{7C7A7725-285C-4A1F-8BDC-5ED82288D593}" type="pres">
      <dgm:prSet presAssocID="{19E7F134-5740-4243-B763-D1771CC97045}" presName="textNode" presStyleLbl="node1" presStyleIdx="1" presStyleCnt="4">
        <dgm:presLayoutVars>
          <dgm:bulletEnabled val="1"/>
        </dgm:presLayoutVars>
      </dgm:prSet>
      <dgm:spPr/>
      <dgm:t>
        <a:bodyPr/>
        <a:lstStyle/>
        <a:p>
          <a:endParaRPr lang="el-GR"/>
        </a:p>
      </dgm:t>
    </dgm:pt>
    <dgm:pt modelId="{B6732EFB-67CB-4C3F-8E73-970AFE31E3BC}" type="pres">
      <dgm:prSet presAssocID="{A0381A04-6394-4F61-868D-BA234ACDEAD7}" presName="sibTrans" presStyleCnt="0"/>
      <dgm:spPr/>
    </dgm:pt>
    <dgm:pt modelId="{B3FF5E63-D026-4CE4-8C94-03A60F4C7A42}" type="pres">
      <dgm:prSet presAssocID="{752DAFF7-9392-4C8F-9F38-4427378C53C6}" presName="textNode" presStyleLbl="node1" presStyleIdx="2" presStyleCnt="4">
        <dgm:presLayoutVars>
          <dgm:bulletEnabled val="1"/>
        </dgm:presLayoutVars>
      </dgm:prSet>
      <dgm:spPr/>
      <dgm:t>
        <a:bodyPr/>
        <a:lstStyle/>
        <a:p>
          <a:endParaRPr lang="el-GR"/>
        </a:p>
      </dgm:t>
    </dgm:pt>
    <dgm:pt modelId="{AFD8186F-1929-4711-A7A2-A7A7845A6EFF}" type="pres">
      <dgm:prSet presAssocID="{380E97AD-6A35-4165-A625-87B3AD9D4C26}" presName="sibTrans" presStyleCnt="0"/>
      <dgm:spPr/>
    </dgm:pt>
    <dgm:pt modelId="{B8FBE6ED-70B3-4DB4-9FD7-614F5D8BF15C}" type="pres">
      <dgm:prSet presAssocID="{50F23B7F-384B-4323-85BA-CE79CCC272E3}" presName="textNode" presStyleLbl="node1" presStyleIdx="3" presStyleCnt="4">
        <dgm:presLayoutVars>
          <dgm:bulletEnabled val="1"/>
        </dgm:presLayoutVars>
      </dgm:prSet>
      <dgm:spPr/>
      <dgm:t>
        <a:bodyPr/>
        <a:lstStyle/>
        <a:p>
          <a:endParaRPr lang="el-GR"/>
        </a:p>
      </dgm:t>
    </dgm:pt>
  </dgm:ptLst>
  <dgm:cxnLst>
    <dgm:cxn modelId="{013E1726-84C0-4671-9DF9-0AE3D0C1D871}" srcId="{BDCA7422-FEE3-40FD-8749-D9DDF9EEC390}" destId="{50F23B7F-384B-4323-85BA-CE79CCC272E3}" srcOrd="3" destOrd="0" parTransId="{273510C3-04AF-4A33-8A58-1C92D0BF211F}" sibTransId="{1CF17D91-144D-47F1-8C17-182E76BB5847}"/>
    <dgm:cxn modelId="{CA8EC279-921B-4288-A164-7478B5146092}" type="presOf" srcId="{FD95BA48-28B7-476C-B702-C455BE0ADADF}" destId="{87DC4FFE-37CE-469F-A091-E6B4803CC9C8}" srcOrd="0" destOrd="0" presId="urn:microsoft.com/office/officeart/2005/8/layout/hProcess9"/>
    <dgm:cxn modelId="{8D1D0A31-1182-4AFA-A09E-7ED5EEA28E9F}" type="presOf" srcId="{50F23B7F-384B-4323-85BA-CE79CCC272E3}" destId="{B8FBE6ED-70B3-4DB4-9FD7-614F5D8BF15C}" srcOrd="0" destOrd="0" presId="urn:microsoft.com/office/officeart/2005/8/layout/hProcess9"/>
    <dgm:cxn modelId="{619CEB13-8F18-4E59-BBDC-494C5CA204F8}" type="presOf" srcId="{BDCA7422-FEE3-40FD-8749-D9DDF9EEC390}" destId="{4ED64FC5-D520-4CBF-912C-4ABA2FE4AA00}" srcOrd="0" destOrd="0" presId="urn:microsoft.com/office/officeart/2005/8/layout/hProcess9"/>
    <dgm:cxn modelId="{CBC096C5-7549-4C4A-BF22-FAD1E68D33EE}" srcId="{BDCA7422-FEE3-40FD-8749-D9DDF9EEC390}" destId="{19E7F134-5740-4243-B763-D1771CC97045}" srcOrd="1" destOrd="0" parTransId="{13DB9CCC-B64E-4C30-A85C-E78ADE109670}" sibTransId="{A0381A04-6394-4F61-868D-BA234ACDEAD7}"/>
    <dgm:cxn modelId="{F6956BC6-C07C-4838-844B-93FD0E679827}" type="presOf" srcId="{19E7F134-5740-4243-B763-D1771CC97045}" destId="{7C7A7725-285C-4A1F-8BDC-5ED82288D593}" srcOrd="0" destOrd="0" presId="urn:microsoft.com/office/officeart/2005/8/layout/hProcess9"/>
    <dgm:cxn modelId="{E77175E7-C751-4F12-87CE-AF810A202840}" srcId="{BDCA7422-FEE3-40FD-8749-D9DDF9EEC390}" destId="{FD95BA48-28B7-476C-B702-C455BE0ADADF}" srcOrd="0" destOrd="0" parTransId="{7429756C-A70C-45E7-86E7-32E9649DA3DF}" sibTransId="{7A7C4D15-AD82-4E12-B579-614D36E94D3C}"/>
    <dgm:cxn modelId="{EAAEC61B-0BF9-4E4A-A6D5-C90BE48BFBC7}" type="presOf" srcId="{752DAFF7-9392-4C8F-9F38-4427378C53C6}" destId="{B3FF5E63-D026-4CE4-8C94-03A60F4C7A42}" srcOrd="0" destOrd="0" presId="urn:microsoft.com/office/officeart/2005/8/layout/hProcess9"/>
    <dgm:cxn modelId="{0FBE0299-2CE1-469D-947F-04753EA05967}" srcId="{BDCA7422-FEE3-40FD-8749-D9DDF9EEC390}" destId="{752DAFF7-9392-4C8F-9F38-4427378C53C6}" srcOrd="2" destOrd="0" parTransId="{F1DE208C-2F0F-40D2-B4C0-3C83A2F3DD15}" sibTransId="{380E97AD-6A35-4165-A625-87B3AD9D4C26}"/>
    <dgm:cxn modelId="{EDA6F827-C4AC-490D-8061-0A35ED8FFA3E}" type="presParOf" srcId="{4ED64FC5-D520-4CBF-912C-4ABA2FE4AA00}" destId="{8516B853-9E1C-4564-82CB-E4F0CAE1957B}" srcOrd="0" destOrd="0" presId="urn:microsoft.com/office/officeart/2005/8/layout/hProcess9"/>
    <dgm:cxn modelId="{C043B09E-3249-4EEE-BB47-AB7F27B300D6}" type="presParOf" srcId="{4ED64FC5-D520-4CBF-912C-4ABA2FE4AA00}" destId="{F0634029-49C0-4100-9EDD-AEEEC0249442}" srcOrd="1" destOrd="0" presId="urn:microsoft.com/office/officeart/2005/8/layout/hProcess9"/>
    <dgm:cxn modelId="{4E74AF58-F274-4B2F-AE41-CD645EBF2D18}" type="presParOf" srcId="{F0634029-49C0-4100-9EDD-AEEEC0249442}" destId="{87DC4FFE-37CE-469F-A091-E6B4803CC9C8}" srcOrd="0" destOrd="0" presId="urn:microsoft.com/office/officeart/2005/8/layout/hProcess9"/>
    <dgm:cxn modelId="{63BE21A0-0B8E-4F23-BE20-1BD0DB737EA5}" type="presParOf" srcId="{F0634029-49C0-4100-9EDD-AEEEC0249442}" destId="{26A1D5FD-3602-4F7C-BFF1-5F35A48646BB}" srcOrd="1" destOrd="0" presId="urn:microsoft.com/office/officeart/2005/8/layout/hProcess9"/>
    <dgm:cxn modelId="{0AB953B1-F5A1-4E37-917C-173A4854F314}" type="presParOf" srcId="{F0634029-49C0-4100-9EDD-AEEEC0249442}" destId="{7C7A7725-285C-4A1F-8BDC-5ED82288D593}" srcOrd="2" destOrd="0" presId="urn:microsoft.com/office/officeart/2005/8/layout/hProcess9"/>
    <dgm:cxn modelId="{B402B921-4F28-4620-A489-E48B70DB3A58}" type="presParOf" srcId="{F0634029-49C0-4100-9EDD-AEEEC0249442}" destId="{B6732EFB-67CB-4C3F-8E73-970AFE31E3BC}" srcOrd="3" destOrd="0" presId="urn:microsoft.com/office/officeart/2005/8/layout/hProcess9"/>
    <dgm:cxn modelId="{ED7CAD4E-6237-420B-98BA-F5BA939FD14E}" type="presParOf" srcId="{F0634029-49C0-4100-9EDD-AEEEC0249442}" destId="{B3FF5E63-D026-4CE4-8C94-03A60F4C7A42}" srcOrd="4" destOrd="0" presId="urn:microsoft.com/office/officeart/2005/8/layout/hProcess9"/>
    <dgm:cxn modelId="{5FD6AFB0-4FE2-4D54-A676-308A2407C33D}" type="presParOf" srcId="{F0634029-49C0-4100-9EDD-AEEEC0249442}" destId="{AFD8186F-1929-4711-A7A2-A7A7845A6EFF}" srcOrd="5" destOrd="0" presId="urn:microsoft.com/office/officeart/2005/8/layout/hProcess9"/>
    <dgm:cxn modelId="{BC658623-27DC-43DE-8238-4DC5F8576670}" type="presParOf" srcId="{F0634029-49C0-4100-9EDD-AEEEC0249442}" destId="{B8FBE6ED-70B3-4DB4-9FD7-614F5D8BF15C}" srcOrd="6" destOrd="0" presId="urn:microsoft.com/office/officeart/2005/8/layout/hProcess9"/>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DCA7422-FEE3-40FD-8749-D9DDF9EEC390}" type="doc">
      <dgm:prSet loTypeId="urn:microsoft.com/office/officeart/2005/8/layout/hProcess9" loCatId="process" qsTypeId="urn:microsoft.com/office/officeart/2005/8/quickstyle/simple1#4" qsCatId="simple" csTypeId="urn:microsoft.com/office/officeart/2005/8/colors/accent1_2#4" csCatId="accent1" phldr="1"/>
      <dgm:spPr/>
    </dgm:pt>
    <dgm:pt modelId="{FD95BA48-28B7-476C-B702-C455BE0ADADF}">
      <dgm:prSet phldrT="[Text]" custT="1"/>
      <dgm:spPr>
        <a:solidFill>
          <a:schemeClr val="bg1">
            <a:lumMod val="65000"/>
          </a:schemeClr>
        </a:solidFill>
      </dgm:spPr>
      <dgm:t>
        <a:bodyPr/>
        <a:lstStyle/>
        <a:p>
          <a:r>
            <a:rPr lang="el-GR" sz="1100" dirty="0" smtClean="0">
              <a:latin typeface="Arial" pitchFamily="34" charset="0"/>
              <a:cs typeface="Arial" pitchFamily="34" charset="0"/>
            </a:rPr>
            <a:t>Προσέλκυση</a:t>
          </a:r>
          <a:r>
            <a:rPr lang="en-GB" sz="1100" dirty="0" smtClean="0">
              <a:latin typeface="Arial" pitchFamily="34" charset="0"/>
              <a:cs typeface="Arial" pitchFamily="34" charset="0"/>
            </a:rPr>
            <a:t> </a:t>
          </a:r>
          <a:r>
            <a:rPr lang="el-GR" sz="1100" dirty="0" smtClean="0">
              <a:latin typeface="Arial" pitchFamily="34" charset="0"/>
              <a:cs typeface="Arial" pitchFamily="34" charset="0"/>
            </a:rPr>
            <a:t>Εφοπλισμού</a:t>
          </a:r>
          <a:endParaRPr lang="el-GR" sz="1100" dirty="0">
            <a:latin typeface="Arial" pitchFamily="34" charset="0"/>
            <a:cs typeface="Arial" pitchFamily="34" charset="0"/>
          </a:endParaRPr>
        </a:p>
      </dgm:t>
    </dgm:pt>
    <dgm:pt modelId="{7429756C-A70C-45E7-86E7-32E9649DA3DF}" type="parTrans" cxnId="{E77175E7-C751-4F12-87CE-AF810A202840}">
      <dgm:prSet/>
      <dgm:spPr/>
      <dgm:t>
        <a:bodyPr/>
        <a:lstStyle/>
        <a:p>
          <a:endParaRPr lang="el-GR">
            <a:latin typeface="Arial" pitchFamily="34" charset="0"/>
            <a:cs typeface="Arial" pitchFamily="34" charset="0"/>
          </a:endParaRPr>
        </a:p>
      </dgm:t>
    </dgm:pt>
    <dgm:pt modelId="{7A7C4D15-AD82-4E12-B579-614D36E94D3C}" type="sibTrans" cxnId="{E77175E7-C751-4F12-87CE-AF810A202840}">
      <dgm:prSet/>
      <dgm:spPr/>
      <dgm:t>
        <a:bodyPr/>
        <a:lstStyle/>
        <a:p>
          <a:endParaRPr lang="el-GR">
            <a:latin typeface="Arial" pitchFamily="34" charset="0"/>
            <a:cs typeface="Arial" pitchFamily="34" charset="0"/>
          </a:endParaRPr>
        </a:p>
      </dgm:t>
    </dgm:pt>
    <dgm:pt modelId="{19E7F134-5740-4243-B763-D1771CC97045}">
      <dgm:prSet phldrT="[Text]" custT="1"/>
      <dgm:spPr>
        <a:solidFill>
          <a:schemeClr val="bg1">
            <a:lumMod val="65000"/>
          </a:schemeClr>
        </a:solidFill>
      </dgm:spPr>
      <dgm:t>
        <a:bodyPr/>
        <a:lstStyle/>
        <a:p>
          <a:r>
            <a:rPr lang="el-GR" sz="1100" dirty="0" smtClean="0">
              <a:latin typeface="Arial" pitchFamily="34" charset="0"/>
              <a:cs typeface="Arial" pitchFamily="34" charset="0"/>
            </a:rPr>
            <a:t>Ανταπόκριση στη ζήτηση από εγχώριες πηγές</a:t>
          </a:r>
          <a:endParaRPr lang="el-GR" sz="1100" dirty="0">
            <a:latin typeface="Arial" pitchFamily="34" charset="0"/>
            <a:cs typeface="Arial" pitchFamily="34" charset="0"/>
          </a:endParaRPr>
        </a:p>
      </dgm:t>
    </dgm:pt>
    <dgm:pt modelId="{13DB9CCC-B64E-4C30-A85C-E78ADE109670}" type="parTrans" cxnId="{CBC096C5-7549-4C4A-BF22-FAD1E68D33EE}">
      <dgm:prSet/>
      <dgm:spPr/>
      <dgm:t>
        <a:bodyPr/>
        <a:lstStyle/>
        <a:p>
          <a:endParaRPr lang="el-GR">
            <a:latin typeface="Arial" pitchFamily="34" charset="0"/>
            <a:cs typeface="Arial" pitchFamily="34" charset="0"/>
          </a:endParaRPr>
        </a:p>
      </dgm:t>
    </dgm:pt>
    <dgm:pt modelId="{A0381A04-6394-4F61-868D-BA234ACDEAD7}" type="sibTrans" cxnId="{CBC096C5-7549-4C4A-BF22-FAD1E68D33EE}">
      <dgm:prSet/>
      <dgm:spPr/>
      <dgm:t>
        <a:bodyPr/>
        <a:lstStyle/>
        <a:p>
          <a:endParaRPr lang="el-GR">
            <a:latin typeface="Arial" pitchFamily="34" charset="0"/>
            <a:cs typeface="Arial" pitchFamily="34" charset="0"/>
          </a:endParaRPr>
        </a:p>
      </dgm:t>
    </dgm:pt>
    <dgm:pt modelId="{752DAFF7-9392-4C8F-9F38-4427378C53C6}">
      <dgm:prSet phldrT="[Text]" custT="1"/>
      <dgm:spPr>
        <a:solidFill>
          <a:schemeClr val="bg1">
            <a:lumMod val="65000"/>
          </a:schemeClr>
        </a:solidFill>
      </dgm:spPr>
      <dgm:t>
        <a:bodyPr/>
        <a:lstStyle/>
        <a:p>
          <a:r>
            <a:rPr lang="el-GR" sz="1100" dirty="0" smtClean="0">
              <a:latin typeface="Arial" pitchFamily="34" charset="0"/>
              <a:cs typeface="Arial" pitchFamily="34" charset="0"/>
            </a:rPr>
            <a:t>Εκπαίδευση ελλήνων ναυτικών</a:t>
          </a:r>
          <a:endParaRPr lang="el-GR" sz="1100" dirty="0">
            <a:latin typeface="Arial" pitchFamily="34" charset="0"/>
            <a:cs typeface="Arial" pitchFamily="34" charset="0"/>
          </a:endParaRPr>
        </a:p>
      </dgm:t>
    </dgm:pt>
    <dgm:pt modelId="{F1DE208C-2F0F-40D2-B4C0-3C83A2F3DD15}" type="parTrans" cxnId="{0FBE0299-2CE1-469D-947F-04753EA05967}">
      <dgm:prSet/>
      <dgm:spPr/>
      <dgm:t>
        <a:bodyPr/>
        <a:lstStyle/>
        <a:p>
          <a:endParaRPr lang="el-GR">
            <a:latin typeface="Arial" pitchFamily="34" charset="0"/>
            <a:cs typeface="Arial" pitchFamily="34" charset="0"/>
          </a:endParaRPr>
        </a:p>
      </dgm:t>
    </dgm:pt>
    <dgm:pt modelId="{380E97AD-6A35-4165-A625-87B3AD9D4C26}" type="sibTrans" cxnId="{0FBE0299-2CE1-469D-947F-04753EA05967}">
      <dgm:prSet/>
      <dgm:spPr/>
      <dgm:t>
        <a:bodyPr/>
        <a:lstStyle/>
        <a:p>
          <a:endParaRPr lang="el-GR">
            <a:latin typeface="Arial" pitchFamily="34" charset="0"/>
            <a:cs typeface="Arial" pitchFamily="34" charset="0"/>
          </a:endParaRPr>
        </a:p>
      </dgm:t>
    </dgm:pt>
    <dgm:pt modelId="{50F23B7F-384B-4323-85BA-CE79CCC272E3}">
      <dgm:prSet custT="1"/>
      <dgm:spPr>
        <a:solidFill>
          <a:srgbClr val="00B050"/>
        </a:solidFill>
      </dgm:spPr>
      <dgm:t>
        <a:bodyPr/>
        <a:lstStyle/>
        <a:p>
          <a:r>
            <a:rPr lang="el-GR" sz="1100" b="1" dirty="0" smtClean="0">
              <a:latin typeface="Arial" pitchFamily="34" charset="0"/>
              <a:cs typeface="Arial" pitchFamily="34" charset="0"/>
            </a:rPr>
            <a:t>Ανάπτυξη Ναυτιλιακού Κέντρου</a:t>
          </a:r>
          <a:endParaRPr lang="el-GR" sz="1100" b="1" dirty="0">
            <a:latin typeface="Arial" pitchFamily="34" charset="0"/>
            <a:cs typeface="Arial" pitchFamily="34" charset="0"/>
          </a:endParaRPr>
        </a:p>
      </dgm:t>
    </dgm:pt>
    <dgm:pt modelId="{273510C3-04AF-4A33-8A58-1C92D0BF211F}" type="parTrans" cxnId="{013E1726-84C0-4671-9DF9-0AE3D0C1D871}">
      <dgm:prSet/>
      <dgm:spPr/>
      <dgm:t>
        <a:bodyPr/>
        <a:lstStyle/>
        <a:p>
          <a:endParaRPr lang="el-GR">
            <a:latin typeface="Arial" pitchFamily="34" charset="0"/>
            <a:cs typeface="Arial" pitchFamily="34" charset="0"/>
          </a:endParaRPr>
        </a:p>
      </dgm:t>
    </dgm:pt>
    <dgm:pt modelId="{1CF17D91-144D-47F1-8C17-182E76BB5847}" type="sibTrans" cxnId="{013E1726-84C0-4671-9DF9-0AE3D0C1D871}">
      <dgm:prSet/>
      <dgm:spPr/>
      <dgm:t>
        <a:bodyPr/>
        <a:lstStyle/>
        <a:p>
          <a:endParaRPr lang="el-GR">
            <a:latin typeface="Arial" pitchFamily="34" charset="0"/>
            <a:cs typeface="Arial" pitchFamily="34" charset="0"/>
          </a:endParaRPr>
        </a:p>
      </dgm:t>
    </dgm:pt>
    <dgm:pt modelId="{4ED64FC5-D520-4CBF-912C-4ABA2FE4AA00}" type="pres">
      <dgm:prSet presAssocID="{BDCA7422-FEE3-40FD-8749-D9DDF9EEC390}" presName="CompostProcess" presStyleCnt="0">
        <dgm:presLayoutVars>
          <dgm:dir/>
          <dgm:resizeHandles val="exact"/>
        </dgm:presLayoutVars>
      </dgm:prSet>
      <dgm:spPr/>
    </dgm:pt>
    <dgm:pt modelId="{8516B853-9E1C-4564-82CB-E4F0CAE1957B}" type="pres">
      <dgm:prSet presAssocID="{BDCA7422-FEE3-40FD-8749-D9DDF9EEC390}" presName="arrow" presStyleLbl="bgShp" presStyleIdx="0" presStyleCnt="1"/>
      <dgm:spPr/>
    </dgm:pt>
    <dgm:pt modelId="{F0634029-49C0-4100-9EDD-AEEEC0249442}" type="pres">
      <dgm:prSet presAssocID="{BDCA7422-FEE3-40FD-8749-D9DDF9EEC390}" presName="linearProcess" presStyleCnt="0"/>
      <dgm:spPr/>
    </dgm:pt>
    <dgm:pt modelId="{87DC4FFE-37CE-469F-A091-E6B4803CC9C8}" type="pres">
      <dgm:prSet presAssocID="{FD95BA48-28B7-476C-B702-C455BE0ADADF}" presName="textNode" presStyleLbl="node1" presStyleIdx="0" presStyleCnt="4">
        <dgm:presLayoutVars>
          <dgm:bulletEnabled val="1"/>
        </dgm:presLayoutVars>
      </dgm:prSet>
      <dgm:spPr/>
      <dgm:t>
        <a:bodyPr/>
        <a:lstStyle/>
        <a:p>
          <a:endParaRPr lang="el-GR"/>
        </a:p>
      </dgm:t>
    </dgm:pt>
    <dgm:pt modelId="{26A1D5FD-3602-4F7C-BFF1-5F35A48646BB}" type="pres">
      <dgm:prSet presAssocID="{7A7C4D15-AD82-4E12-B579-614D36E94D3C}" presName="sibTrans" presStyleCnt="0"/>
      <dgm:spPr/>
    </dgm:pt>
    <dgm:pt modelId="{7C7A7725-285C-4A1F-8BDC-5ED82288D593}" type="pres">
      <dgm:prSet presAssocID="{19E7F134-5740-4243-B763-D1771CC97045}" presName="textNode" presStyleLbl="node1" presStyleIdx="1" presStyleCnt="4">
        <dgm:presLayoutVars>
          <dgm:bulletEnabled val="1"/>
        </dgm:presLayoutVars>
      </dgm:prSet>
      <dgm:spPr/>
      <dgm:t>
        <a:bodyPr/>
        <a:lstStyle/>
        <a:p>
          <a:endParaRPr lang="el-GR"/>
        </a:p>
      </dgm:t>
    </dgm:pt>
    <dgm:pt modelId="{B6732EFB-67CB-4C3F-8E73-970AFE31E3BC}" type="pres">
      <dgm:prSet presAssocID="{A0381A04-6394-4F61-868D-BA234ACDEAD7}" presName="sibTrans" presStyleCnt="0"/>
      <dgm:spPr/>
    </dgm:pt>
    <dgm:pt modelId="{B3FF5E63-D026-4CE4-8C94-03A60F4C7A42}" type="pres">
      <dgm:prSet presAssocID="{752DAFF7-9392-4C8F-9F38-4427378C53C6}" presName="textNode" presStyleLbl="node1" presStyleIdx="2" presStyleCnt="4" custScaleX="119044" custScaleY="94884">
        <dgm:presLayoutVars>
          <dgm:bulletEnabled val="1"/>
        </dgm:presLayoutVars>
      </dgm:prSet>
      <dgm:spPr/>
      <dgm:t>
        <a:bodyPr/>
        <a:lstStyle/>
        <a:p>
          <a:endParaRPr lang="el-GR"/>
        </a:p>
      </dgm:t>
    </dgm:pt>
    <dgm:pt modelId="{AFD8186F-1929-4711-A7A2-A7A7845A6EFF}" type="pres">
      <dgm:prSet presAssocID="{380E97AD-6A35-4165-A625-87B3AD9D4C26}" presName="sibTrans" presStyleCnt="0"/>
      <dgm:spPr/>
    </dgm:pt>
    <dgm:pt modelId="{B8FBE6ED-70B3-4DB4-9FD7-614F5D8BF15C}" type="pres">
      <dgm:prSet presAssocID="{50F23B7F-384B-4323-85BA-CE79CCC272E3}" presName="textNode" presStyleLbl="node1" presStyleIdx="3" presStyleCnt="4" custScaleX="116157" custScaleY="94884">
        <dgm:presLayoutVars>
          <dgm:bulletEnabled val="1"/>
        </dgm:presLayoutVars>
      </dgm:prSet>
      <dgm:spPr/>
      <dgm:t>
        <a:bodyPr/>
        <a:lstStyle/>
        <a:p>
          <a:endParaRPr lang="el-GR"/>
        </a:p>
      </dgm:t>
    </dgm:pt>
  </dgm:ptLst>
  <dgm:cxnLst>
    <dgm:cxn modelId="{013E1726-84C0-4671-9DF9-0AE3D0C1D871}" srcId="{BDCA7422-FEE3-40FD-8749-D9DDF9EEC390}" destId="{50F23B7F-384B-4323-85BA-CE79CCC272E3}" srcOrd="3" destOrd="0" parTransId="{273510C3-04AF-4A33-8A58-1C92D0BF211F}" sibTransId="{1CF17D91-144D-47F1-8C17-182E76BB5847}"/>
    <dgm:cxn modelId="{6E60A994-7A27-437E-B559-F2AAAD7722D3}" type="presOf" srcId="{50F23B7F-384B-4323-85BA-CE79CCC272E3}" destId="{B8FBE6ED-70B3-4DB4-9FD7-614F5D8BF15C}" srcOrd="0" destOrd="0" presId="urn:microsoft.com/office/officeart/2005/8/layout/hProcess9"/>
    <dgm:cxn modelId="{C48B26B5-50F6-4E3E-892C-F355B661784E}" type="presOf" srcId="{BDCA7422-FEE3-40FD-8749-D9DDF9EEC390}" destId="{4ED64FC5-D520-4CBF-912C-4ABA2FE4AA00}" srcOrd="0" destOrd="0" presId="urn:microsoft.com/office/officeart/2005/8/layout/hProcess9"/>
    <dgm:cxn modelId="{571565CB-66F6-4EF3-8A01-00AFBF6D88C6}" type="presOf" srcId="{FD95BA48-28B7-476C-B702-C455BE0ADADF}" destId="{87DC4FFE-37CE-469F-A091-E6B4803CC9C8}" srcOrd="0" destOrd="0" presId="urn:microsoft.com/office/officeart/2005/8/layout/hProcess9"/>
    <dgm:cxn modelId="{CBC096C5-7549-4C4A-BF22-FAD1E68D33EE}" srcId="{BDCA7422-FEE3-40FD-8749-D9DDF9EEC390}" destId="{19E7F134-5740-4243-B763-D1771CC97045}" srcOrd="1" destOrd="0" parTransId="{13DB9CCC-B64E-4C30-A85C-E78ADE109670}" sibTransId="{A0381A04-6394-4F61-868D-BA234ACDEAD7}"/>
    <dgm:cxn modelId="{E77175E7-C751-4F12-87CE-AF810A202840}" srcId="{BDCA7422-FEE3-40FD-8749-D9DDF9EEC390}" destId="{FD95BA48-28B7-476C-B702-C455BE0ADADF}" srcOrd="0" destOrd="0" parTransId="{7429756C-A70C-45E7-86E7-32E9649DA3DF}" sibTransId="{7A7C4D15-AD82-4E12-B579-614D36E94D3C}"/>
    <dgm:cxn modelId="{E2EF5475-1E5C-4538-A011-6AB5F75639E8}" type="presOf" srcId="{752DAFF7-9392-4C8F-9F38-4427378C53C6}" destId="{B3FF5E63-D026-4CE4-8C94-03A60F4C7A42}" srcOrd="0" destOrd="0" presId="urn:microsoft.com/office/officeart/2005/8/layout/hProcess9"/>
    <dgm:cxn modelId="{0FBE0299-2CE1-469D-947F-04753EA05967}" srcId="{BDCA7422-FEE3-40FD-8749-D9DDF9EEC390}" destId="{752DAFF7-9392-4C8F-9F38-4427378C53C6}" srcOrd="2" destOrd="0" parTransId="{F1DE208C-2F0F-40D2-B4C0-3C83A2F3DD15}" sibTransId="{380E97AD-6A35-4165-A625-87B3AD9D4C26}"/>
    <dgm:cxn modelId="{DB373C95-E3D2-4F01-A4B6-5E2791C2B827}" type="presOf" srcId="{19E7F134-5740-4243-B763-D1771CC97045}" destId="{7C7A7725-285C-4A1F-8BDC-5ED82288D593}" srcOrd="0" destOrd="0" presId="urn:microsoft.com/office/officeart/2005/8/layout/hProcess9"/>
    <dgm:cxn modelId="{EF9E5B7A-0380-4C90-94E3-CB71CD849F2C}" type="presParOf" srcId="{4ED64FC5-D520-4CBF-912C-4ABA2FE4AA00}" destId="{8516B853-9E1C-4564-82CB-E4F0CAE1957B}" srcOrd="0" destOrd="0" presId="urn:microsoft.com/office/officeart/2005/8/layout/hProcess9"/>
    <dgm:cxn modelId="{80518C55-B3F9-4C8B-B1FC-191F5D28A6BA}" type="presParOf" srcId="{4ED64FC5-D520-4CBF-912C-4ABA2FE4AA00}" destId="{F0634029-49C0-4100-9EDD-AEEEC0249442}" srcOrd="1" destOrd="0" presId="urn:microsoft.com/office/officeart/2005/8/layout/hProcess9"/>
    <dgm:cxn modelId="{31D584FD-DE26-41DC-AAC3-062950A32600}" type="presParOf" srcId="{F0634029-49C0-4100-9EDD-AEEEC0249442}" destId="{87DC4FFE-37CE-469F-A091-E6B4803CC9C8}" srcOrd="0" destOrd="0" presId="urn:microsoft.com/office/officeart/2005/8/layout/hProcess9"/>
    <dgm:cxn modelId="{EF797A23-E33C-4A97-A03D-5E92BC299B62}" type="presParOf" srcId="{F0634029-49C0-4100-9EDD-AEEEC0249442}" destId="{26A1D5FD-3602-4F7C-BFF1-5F35A48646BB}" srcOrd="1" destOrd="0" presId="urn:microsoft.com/office/officeart/2005/8/layout/hProcess9"/>
    <dgm:cxn modelId="{7B077BFC-E922-4181-8338-85F78B14ED31}" type="presParOf" srcId="{F0634029-49C0-4100-9EDD-AEEEC0249442}" destId="{7C7A7725-285C-4A1F-8BDC-5ED82288D593}" srcOrd="2" destOrd="0" presId="urn:microsoft.com/office/officeart/2005/8/layout/hProcess9"/>
    <dgm:cxn modelId="{6FADCC41-E672-4D91-B754-9450CC235EFE}" type="presParOf" srcId="{F0634029-49C0-4100-9EDD-AEEEC0249442}" destId="{B6732EFB-67CB-4C3F-8E73-970AFE31E3BC}" srcOrd="3" destOrd="0" presId="urn:microsoft.com/office/officeart/2005/8/layout/hProcess9"/>
    <dgm:cxn modelId="{5A03D27D-82C0-4829-AD10-3C4AD1031296}" type="presParOf" srcId="{F0634029-49C0-4100-9EDD-AEEEC0249442}" destId="{B3FF5E63-D026-4CE4-8C94-03A60F4C7A42}" srcOrd="4" destOrd="0" presId="urn:microsoft.com/office/officeart/2005/8/layout/hProcess9"/>
    <dgm:cxn modelId="{17629530-67B7-4A14-8452-447126EE9115}" type="presParOf" srcId="{F0634029-49C0-4100-9EDD-AEEEC0249442}" destId="{AFD8186F-1929-4711-A7A2-A7A7845A6EFF}" srcOrd="5" destOrd="0" presId="urn:microsoft.com/office/officeart/2005/8/layout/hProcess9"/>
    <dgm:cxn modelId="{ED06DB3F-CD1A-4CC8-8B8C-49C1E8DF748A}" type="presParOf" srcId="{F0634029-49C0-4100-9EDD-AEEEC0249442}" destId="{B8FBE6ED-70B3-4DB4-9FD7-614F5D8BF15C}" srcOrd="6"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516B853-9E1C-4564-82CB-E4F0CAE1957B}">
      <dsp:nvSpPr>
        <dsp:cNvPr id="0" name=""/>
        <dsp:cNvSpPr/>
      </dsp:nvSpPr>
      <dsp:spPr>
        <a:xfrm>
          <a:off x="480636" y="0"/>
          <a:ext cx="5447215" cy="1252735"/>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7DC4FFE-37CE-469F-A091-E6B4803CC9C8}">
      <dsp:nvSpPr>
        <dsp:cNvPr id="0" name=""/>
        <dsp:cNvSpPr/>
      </dsp:nvSpPr>
      <dsp:spPr>
        <a:xfrm>
          <a:off x="3207" y="375820"/>
          <a:ext cx="1542668" cy="501094"/>
        </a:xfrm>
        <a:prstGeom prst="round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l-GR" sz="1400" b="1" kern="1200" dirty="0" smtClean="0">
              <a:latin typeface="Arial" pitchFamily="34" charset="0"/>
              <a:cs typeface="Arial" pitchFamily="34" charset="0"/>
            </a:rPr>
            <a:t>Προσέλκυση</a:t>
          </a:r>
          <a:r>
            <a:rPr lang="en-GB" sz="1400" b="1" kern="1200" dirty="0" smtClean="0">
              <a:latin typeface="Arial" pitchFamily="34" charset="0"/>
              <a:cs typeface="Arial" pitchFamily="34" charset="0"/>
            </a:rPr>
            <a:t> </a:t>
          </a:r>
          <a:r>
            <a:rPr lang="el-GR" sz="1400" b="1" kern="1200" dirty="0" smtClean="0">
              <a:latin typeface="Arial" pitchFamily="34" charset="0"/>
              <a:cs typeface="Arial" pitchFamily="34" charset="0"/>
            </a:rPr>
            <a:t>Εφοπλισμού</a:t>
          </a:r>
          <a:endParaRPr lang="el-GR" sz="1400" b="1" kern="1200" dirty="0">
            <a:latin typeface="Arial" pitchFamily="34" charset="0"/>
            <a:cs typeface="Arial" pitchFamily="34" charset="0"/>
          </a:endParaRPr>
        </a:p>
      </dsp:txBody>
      <dsp:txXfrm>
        <a:off x="3207" y="375820"/>
        <a:ext cx="1542668" cy="501094"/>
      </dsp:txXfrm>
    </dsp:sp>
    <dsp:sp modelId="{7C7A7725-285C-4A1F-8BDC-5ED82288D593}">
      <dsp:nvSpPr>
        <dsp:cNvPr id="0" name=""/>
        <dsp:cNvSpPr/>
      </dsp:nvSpPr>
      <dsp:spPr>
        <a:xfrm>
          <a:off x="1623009" y="375820"/>
          <a:ext cx="1542668" cy="501094"/>
        </a:xfrm>
        <a:prstGeom prst="roundRect">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l-GR" sz="1100" kern="1200" dirty="0" smtClean="0">
              <a:latin typeface="Arial" pitchFamily="34" charset="0"/>
              <a:cs typeface="Arial" pitchFamily="34" charset="0"/>
            </a:rPr>
            <a:t>Ανταπόκριση στη ζήτηση από εγχώριες πηγές </a:t>
          </a:r>
          <a:endParaRPr lang="el-GR" sz="1100" kern="1200" dirty="0">
            <a:latin typeface="Arial" pitchFamily="34" charset="0"/>
            <a:cs typeface="Arial" pitchFamily="34" charset="0"/>
          </a:endParaRPr>
        </a:p>
      </dsp:txBody>
      <dsp:txXfrm>
        <a:off x="1623009" y="375820"/>
        <a:ext cx="1542668" cy="501094"/>
      </dsp:txXfrm>
    </dsp:sp>
    <dsp:sp modelId="{B3FF5E63-D026-4CE4-8C94-03A60F4C7A42}">
      <dsp:nvSpPr>
        <dsp:cNvPr id="0" name=""/>
        <dsp:cNvSpPr/>
      </dsp:nvSpPr>
      <dsp:spPr>
        <a:xfrm>
          <a:off x="3242811" y="375820"/>
          <a:ext cx="1542668" cy="501094"/>
        </a:xfrm>
        <a:prstGeom prst="roundRect">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l-GR" sz="1100" kern="1200" dirty="0" smtClean="0">
              <a:latin typeface="Arial" pitchFamily="34" charset="0"/>
              <a:cs typeface="Arial" pitchFamily="34" charset="0"/>
            </a:rPr>
            <a:t>Εκπαίδευση ελλήνων ναυτικών</a:t>
          </a:r>
          <a:endParaRPr lang="el-GR" sz="1100" kern="1200" dirty="0">
            <a:latin typeface="Arial" pitchFamily="34" charset="0"/>
            <a:cs typeface="Arial" pitchFamily="34" charset="0"/>
          </a:endParaRPr>
        </a:p>
      </dsp:txBody>
      <dsp:txXfrm>
        <a:off x="3242811" y="375820"/>
        <a:ext cx="1542668" cy="501094"/>
      </dsp:txXfrm>
    </dsp:sp>
    <dsp:sp modelId="{B8FBE6ED-70B3-4DB4-9FD7-614F5D8BF15C}">
      <dsp:nvSpPr>
        <dsp:cNvPr id="0" name=""/>
        <dsp:cNvSpPr/>
      </dsp:nvSpPr>
      <dsp:spPr>
        <a:xfrm>
          <a:off x="4862613" y="375820"/>
          <a:ext cx="1542668" cy="501094"/>
        </a:xfrm>
        <a:prstGeom prst="roundRect">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l-GR" sz="1100" kern="1200" dirty="0" smtClean="0">
              <a:latin typeface="Arial" pitchFamily="34" charset="0"/>
              <a:cs typeface="Arial" pitchFamily="34" charset="0"/>
            </a:rPr>
            <a:t>Ανάπτυξη Ναυτιλιακού Κέντρου</a:t>
          </a:r>
          <a:endParaRPr lang="el-GR" sz="1100" kern="1200" dirty="0">
            <a:latin typeface="Arial" pitchFamily="34" charset="0"/>
            <a:cs typeface="Arial" pitchFamily="34" charset="0"/>
          </a:endParaRPr>
        </a:p>
      </dsp:txBody>
      <dsp:txXfrm>
        <a:off x="4862613" y="375820"/>
        <a:ext cx="1542668" cy="501094"/>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516B853-9E1C-4564-82CB-E4F0CAE1957B}">
      <dsp:nvSpPr>
        <dsp:cNvPr id="0" name=""/>
        <dsp:cNvSpPr/>
      </dsp:nvSpPr>
      <dsp:spPr>
        <a:xfrm>
          <a:off x="480636" y="0"/>
          <a:ext cx="5447215" cy="1252735"/>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7DC4FFE-37CE-469F-A091-E6B4803CC9C8}">
      <dsp:nvSpPr>
        <dsp:cNvPr id="0" name=""/>
        <dsp:cNvSpPr/>
      </dsp:nvSpPr>
      <dsp:spPr>
        <a:xfrm>
          <a:off x="2190" y="375820"/>
          <a:ext cx="1423135" cy="501094"/>
        </a:xfrm>
        <a:prstGeom prst="roundRect">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l-GR" sz="1050" kern="1200" dirty="0" smtClean="0">
              <a:latin typeface="Arial" pitchFamily="34" charset="0"/>
              <a:cs typeface="Arial" pitchFamily="34" charset="0"/>
            </a:rPr>
            <a:t>Προσέλκυση</a:t>
          </a:r>
          <a:r>
            <a:rPr lang="en-GB" sz="1050" kern="1200" dirty="0" smtClean="0">
              <a:latin typeface="Arial" pitchFamily="34" charset="0"/>
              <a:cs typeface="Arial" pitchFamily="34" charset="0"/>
            </a:rPr>
            <a:t> </a:t>
          </a:r>
          <a:r>
            <a:rPr lang="el-GR" sz="1050" kern="1200" dirty="0" smtClean="0">
              <a:latin typeface="Arial" pitchFamily="34" charset="0"/>
              <a:cs typeface="Arial" pitchFamily="34" charset="0"/>
            </a:rPr>
            <a:t>Εφοπλισμού</a:t>
          </a:r>
          <a:endParaRPr lang="el-GR" sz="1050" kern="1200" dirty="0">
            <a:latin typeface="Arial" pitchFamily="34" charset="0"/>
            <a:cs typeface="Arial" pitchFamily="34" charset="0"/>
          </a:endParaRPr>
        </a:p>
      </dsp:txBody>
      <dsp:txXfrm>
        <a:off x="2190" y="375820"/>
        <a:ext cx="1423135" cy="501094"/>
      </dsp:txXfrm>
    </dsp:sp>
    <dsp:sp modelId="{7C7A7725-285C-4A1F-8BDC-5ED82288D593}">
      <dsp:nvSpPr>
        <dsp:cNvPr id="0" name=""/>
        <dsp:cNvSpPr/>
      </dsp:nvSpPr>
      <dsp:spPr>
        <a:xfrm>
          <a:off x="1662514" y="375820"/>
          <a:ext cx="1423135" cy="501094"/>
        </a:xfrm>
        <a:prstGeom prst="round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l-GR" sz="1100" b="1" kern="1200" dirty="0" smtClean="0">
              <a:latin typeface="Arial" pitchFamily="34" charset="0"/>
              <a:cs typeface="Arial" pitchFamily="34" charset="0"/>
            </a:rPr>
            <a:t>Ανταπόκριση στη ζήτηση από εγχώριες πηγές </a:t>
          </a:r>
          <a:endParaRPr lang="el-GR" sz="1100" b="1" kern="1200" dirty="0">
            <a:latin typeface="Arial" pitchFamily="34" charset="0"/>
            <a:cs typeface="Arial" pitchFamily="34" charset="0"/>
          </a:endParaRPr>
        </a:p>
      </dsp:txBody>
      <dsp:txXfrm>
        <a:off x="1662514" y="375820"/>
        <a:ext cx="1423135" cy="501094"/>
      </dsp:txXfrm>
    </dsp:sp>
    <dsp:sp modelId="{B3FF5E63-D026-4CE4-8C94-03A60F4C7A42}">
      <dsp:nvSpPr>
        <dsp:cNvPr id="0" name=""/>
        <dsp:cNvSpPr/>
      </dsp:nvSpPr>
      <dsp:spPr>
        <a:xfrm>
          <a:off x="3322839" y="375820"/>
          <a:ext cx="1423135" cy="501094"/>
        </a:xfrm>
        <a:prstGeom prst="roundRect">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l-GR" sz="1050" kern="1200" dirty="0" smtClean="0">
              <a:latin typeface="Arial" pitchFamily="34" charset="0"/>
              <a:cs typeface="Arial" pitchFamily="34" charset="0"/>
            </a:rPr>
            <a:t>Εκπαίδευση ελλήνων ναυτικών</a:t>
          </a:r>
          <a:endParaRPr lang="el-GR" sz="1050" kern="1200" dirty="0">
            <a:latin typeface="Arial" pitchFamily="34" charset="0"/>
            <a:cs typeface="Arial" pitchFamily="34" charset="0"/>
          </a:endParaRPr>
        </a:p>
      </dsp:txBody>
      <dsp:txXfrm>
        <a:off x="3322839" y="375820"/>
        <a:ext cx="1423135" cy="501094"/>
      </dsp:txXfrm>
    </dsp:sp>
    <dsp:sp modelId="{B8FBE6ED-70B3-4DB4-9FD7-614F5D8BF15C}">
      <dsp:nvSpPr>
        <dsp:cNvPr id="0" name=""/>
        <dsp:cNvSpPr/>
      </dsp:nvSpPr>
      <dsp:spPr>
        <a:xfrm>
          <a:off x="4983163" y="375820"/>
          <a:ext cx="1423135" cy="501094"/>
        </a:xfrm>
        <a:prstGeom prst="roundRect">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l-GR" sz="1050" kern="1200" dirty="0" smtClean="0">
              <a:latin typeface="Arial" pitchFamily="34" charset="0"/>
              <a:cs typeface="Arial" pitchFamily="34" charset="0"/>
            </a:rPr>
            <a:t>Ανάπτυξη Ναυτιλιακού Κέντρου</a:t>
          </a:r>
          <a:endParaRPr lang="el-GR" sz="1050" kern="1200" dirty="0">
            <a:latin typeface="Arial" pitchFamily="34" charset="0"/>
            <a:cs typeface="Arial" pitchFamily="34" charset="0"/>
          </a:endParaRPr>
        </a:p>
      </dsp:txBody>
      <dsp:txXfrm>
        <a:off x="4983163" y="375820"/>
        <a:ext cx="1423135" cy="501094"/>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516B853-9E1C-4564-82CB-E4F0CAE1957B}">
      <dsp:nvSpPr>
        <dsp:cNvPr id="0" name=""/>
        <dsp:cNvSpPr/>
      </dsp:nvSpPr>
      <dsp:spPr>
        <a:xfrm>
          <a:off x="480636" y="0"/>
          <a:ext cx="5447215" cy="1252735"/>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7DC4FFE-37CE-469F-A091-E6B4803CC9C8}">
      <dsp:nvSpPr>
        <dsp:cNvPr id="0" name=""/>
        <dsp:cNvSpPr/>
      </dsp:nvSpPr>
      <dsp:spPr>
        <a:xfrm>
          <a:off x="3207" y="375820"/>
          <a:ext cx="1542668" cy="501094"/>
        </a:xfrm>
        <a:prstGeom prst="roundRect">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l-GR" sz="900" kern="1200" dirty="0" smtClean="0">
              <a:latin typeface="Arial" pitchFamily="34" charset="0"/>
              <a:cs typeface="Arial" pitchFamily="34" charset="0"/>
            </a:rPr>
            <a:t>Προσέλκυση</a:t>
          </a:r>
          <a:r>
            <a:rPr lang="en-GB" sz="900" kern="1200" dirty="0" smtClean="0">
              <a:latin typeface="Arial" pitchFamily="34" charset="0"/>
              <a:cs typeface="Arial" pitchFamily="34" charset="0"/>
            </a:rPr>
            <a:t> </a:t>
          </a:r>
          <a:r>
            <a:rPr lang="el-GR" sz="900" kern="1200" dirty="0" smtClean="0">
              <a:latin typeface="Arial" pitchFamily="34" charset="0"/>
              <a:cs typeface="Arial" pitchFamily="34" charset="0"/>
            </a:rPr>
            <a:t>Εφοπλισμού</a:t>
          </a:r>
          <a:endParaRPr lang="el-GR" sz="900" kern="1200" dirty="0">
            <a:latin typeface="Arial" pitchFamily="34" charset="0"/>
            <a:cs typeface="Arial" pitchFamily="34" charset="0"/>
          </a:endParaRPr>
        </a:p>
      </dsp:txBody>
      <dsp:txXfrm>
        <a:off x="3207" y="375820"/>
        <a:ext cx="1542668" cy="501094"/>
      </dsp:txXfrm>
    </dsp:sp>
    <dsp:sp modelId="{7C7A7725-285C-4A1F-8BDC-5ED82288D593}">
      <dsp:nvSpPr>
        <dsp:cNvPr id="0" name=""/>
        <dsp:cNvSpPr/>
      </dsp:nvSpPr>
      <dsp:spPr>
        <a:xfrm>
          <a:off x="1623009" y="375820"/>
          <a:ext cx="1542668" cy="501094"/>
        </a:xfrm>
        <a:prstGeom prst="roundRect">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l-GR" sz="900" b="1" kern="1200" dirty="0" smtClean="0">
              <a:latin typeface="Arial" pitchFamily="34" charset="0"/>
              <a:cs typeface="Arial" pitchFamily="34" charset="0"/>
            </a:rPr>
            <a:t>Ανταπόκριση στη ζήτηση από εγχώριες πηγές </a:t>
          </a:r>
          <a:endParaRPr lang="el-GR" sz="900" kern="1200" dirty="0">
            <a:latin typeface="Arial" pitchFamily="34" charset="0"/>
            <a:cs typeface="Arial" pitchFamily="34" charset="0"/>
          </a:endParaRPr>
        </a:p>
      </dsp:txBody>
      <dsp:txXfrm>
        <a:off x="1623009" y="375820"/>
        <a:ext cx="1542668" cy="501094"/>
      </dsp:txXfrm>
    </dsp:sp>
    <dsp:sp modelId="{B3FF5E63-D026-4CE4-8C94-03A60F4C7A42}">
      <dsp:nvSpPr>
        <dsp:cNvPr id="0" name=""/>
        <dsp:cNvSpPr/>
      </dsp:nvSpPr>
      <dsp:spPr>
        <a:xfrm>
          <a:off x="3242811" y="375820"/>
          <a:ext cx="1542668" cy="501094"/>
        </a:xfrm>
        <a:prstGeom prst="round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l-GR" sz="1200" b="1" kern="1200" dirty="0" smtClean="0">
              <a:latin typeface="Arial" pitchFamily="34" charset="0"/>
              <a:cs typeface="Arial" pitchFamily="34" charset="0"/>
            </a:rPr>
            <a:t>Εκπαίδευση ελλήνων ναυτικών</a:t>
          </a:r>
          <a:endParaRPr lang="el-GR" sz="1200" b="1" kern="1200" dirty="0">
            <a:latin typeface="Arial" pitchFamily="34" charset="0"/>
            <a:cs typeface="Arial" pitchFamily="34" charset="0"/>
          </a:endParaRPr>
        </a:p>
      </dsp:txBody>
      <dsp:txXfrm>
        <a:off x="3242811" y="375820"/>
        <a:ext cx="1542668" cy="501094"/>
      </dsp:txXfrm>
    </dsp:sp>
    <dsp:sp modelId="{B8FBE6ED-70B3-4DB4-9FD7-614F5D8BF15C}">
      <dsp:nvSpPr>
        <dsp:cNvPr id="0" name=""/>
        <dsp:cNvSpPr/>
      </dsp:nvSpPr>
      <dsp:spPr>
        <a:xfrm>
          <a:off x="4862613" y="375820"/>
          <a:ext cx="1542668" cy="501094"/>
        </a:xfrm>
        <a:prstGeom prst="roundRect">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l-GR" sz="900" kern="1200" dirty="0" smtClean="0">
              <a:latin typeface="Arial" pitchFamily="34" charset="0"/>
              <a:cs typeface="Arial" pitchFamily="34" charset="0"/>
            </a:rPr>
            <a:t>Ανάπτυξη Ναυτιλιακού Κέντρου</a:t>
          </a:r>
          <a:endParaRPr lang="el-GR" sz="900" kern="1200" dirty="0">
            <a:latin typeface="Arial" pitchFamily="34" charset="0"/>
            <a:cs typeface="Arial" pitchFamily="34" charset="0"/>
          </a:endParaRPr>
        </a:p>
      </dsp:txBody>
      <dsp:txXfrm>
        <a:off x="4862613" y="375820"/>
        <a:ext cx="1542668" cy="501094"/>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516B853-9E1C-4564-82CB-E4F0CAE1957B}">
      <dsp:nvSpPr>
        <dsp:cNvPr id="0" name=""/>
        <dsp:cNvSpPr/>
      </dsp:nvSpPr>
      <dsp:spPr>
        <a:xfrm>
          <a:off x="480636" y="0"/>
          <a:ext cx="5447215" cy="1252735"/>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7DC4FFE-37CE-469F-A091-E6B4803CC9C8}">
      <dsp:nvSpPr>
        <dsp:cNvPr id="0" name=""/>
        <dsp:cNvSpPr/>
      </dsp:nvSpPr>
      <dsp:spPr>
        <a:xfrm>
          <a:off x="2225" y="375820"/>
          <a:ext cx="1319873" cy="501094"/>
        </a:xfrm>
        <a:prstGeom prst="roundRect">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l-GR" sz="1100" kern="1200" dirty="0" smtClean="0">
              <a:latin typeface="Arial" pitchFamily="34" charset="0"/>
              <a:cs typeface="Arial" pitchFamily="34" charset="0"/>
            </a:rPr>
            <a:t>Προσέλκυση</a:t>
          </a:r>
          <a:r>
            <a:rPr lang="en-GB" sz="1100" kern="1200" dirty="0" smtClean="0">
              <a:latin typeface="Arial" pitchFamily="34" charset="0"/>
              <a:cs typeface="Arial" pitchFamily="34" charset="0"/>
            </a:rPr>
            <a:t> </a:t>
          </a:r>
          <a:r>
            <a:rPr lang="el-GR" sz="1100" kern="1200" dirty="0" smtClean="0">
              <a:latin typeface="Arial" pitchFamily="34" charset="0"/>
              <a:cs typeface="Arial" pitchFamily="34" charset="0"/>
            </a:rPr>
            <a:t>Εφοπλισμού</a:t>
          </a:r>
          <a:endParaRPr lang="el-GR" sz="1100" kern="1200" dirty="0">
            <a:latin typeface="Arial" pitchFamily="34" charset="0"/>
            <a:cs typeface="Arial" pitchFamily="34" charset="0"/>
          </a:endParaRPr>
        </a:p>
      </dsp:txBody>
      <dsp:txXfrm>
        <a:off x="2225" y="375820"/>
        <a:ext cx="1319873" cy="501094"/>
      </dsp:txXfrm>
    </dsp:sp>
    <dsp:sp modelId="{7C7A7725-285C-4A1F-8BDC-5ED82288D593}">
      <dsp:nvSpPr>
        <dsp:cNvPr id="0" name=""/>
        <dsp:cNvSpPr/>
      </dsp:nvSpPr>
      <dsp:spPr>
        <a:xfrm>
          <a:off x="1542077" y="375820"/>
          <a:ext cx="1319873" cy="501094"/>
        </a:xfrm>
        <a:prstGeom prst="roundRect">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l-GR" sz="1100" kern="1200" dirty="0" smtClean="0">
              <a:latin typeface="Arial" pitchFamily="34" charset="0"/>
              <a:cs typeface="Arial" pitchFamily="34" charset="0"/>
            </a:rPr>
            <a:t>Ανταπόκριση στη ζήτηση από εγχώριες πηγές</a:t>
          </a:r>
          <a:endParaRPr lang="el-GR" sz="1100" kern="1200" dirty="0">
            <a:latin typeface="Arial" pitchFamily="34" charset="0"/>
            <a:cs typeface="Arial" pitchFamily="34" charset="0"/>
          </a:endParaRPr>
        </a:p>
      </dsp:txBody>
      <dsp:txXfrm>
        <a:off x="1542077" y="375820"/>
        <a:ext cx="1319873" cy="501094"/>
      </dsp:txXfrm>
    </dsp:sp>
    <dsp:sp modelId="{B3FF5E63-D026-4CE4-8C94-03A60F4C7A42}">
      <dsp:nvSpPr>
        <dsp:cNvPr id="0" name=""/>
        <dsp:cNvSpPr/>
      </dsp:nvSpPr>
      <dsp:spPr>
        <a:xfrm>
          <a:off x="3081929" y="388638"/>
          <a:ext cx="1571230" cy="475458"/>
        </a:xfrm>
        <a:prstGeom prst="roundRect">
          <a:avLst/>
        </a:prstGeom>
        <a:solidFill>
          <a:schemeClr val="bg1">
            <a:lumMod val="6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l-GR" sz="1100" kern="1200" dirty="0" smtClean="0">
              <a:latin typeface="Arial" pitchFamily="34" charset="0"/>
              <a:cs typeface="Arial" pitchFamily="34" charset="0"/>
            </a:rPr>
            <a:t>Εκπαίδευση ελλήνων ναυτικών</a:t>
          </a:r>
          <a:endParaRPr lang="el-GR" sz="1100" kern="1200" dirty="0">
            <a:latin typeface="Arial" pitchFamily="34" charset="0"/>
            <a:cs typeface="Arial" pitchFamily="34" charset="0"/>
          </a:endParaRPr>
        </a:p>
      </dsp:txBody>
      <dsp:txXfrm>
        <a:off x="3081929" y="388638"/>
        <a:ext cx="1571230" cy="475458"/>
      </dsp:txXfrm>
    </dsp:sp>
    <dsp:sp modelId="{B8FBE6ED-70B3-4DB4-9FD7-614F5D8BF15C}">
      <dsp:nvSpPr>
        <dsp:cNvPr id="0" name=""/>
        <dsp:cNvSpPr/>
      </dsp:nvSpPr>
      <dsp:spPr>
        <a:xfrm>
          <a:off x="4873138" y="388638"/>
          <a:ext cx="1533125" cy="475458"/>
        </a:xfrm>
        <a:prstGeom prst="round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l-GR" sz="1100" b="1" kern="1200" dirty="0" smtClean="0">
              <a:latin typeface="Arial" pitchFamily="34" charset="0"/>
              <a:cs typeface="Arial" pitchFamily="34" charset="0"/>
            </a:rPr>
            <a:t>Ανάπτυξη Ναυτιλιακού Κέντρου</a:t>
          </a:r>
          <a:endParaRPr lang="el-GR" sz="1100" b="1" kern="1200" dirty="0">
            <a:latin typeface="Arial" pitchFamily="34" charset="0"/>
            <a:cs typeface="Arial" pitchFamily="34" charset="0"/>
          </a:endParaRPr>
        </a:p>
      </dsp:txBody>
      <dsp:txXfrm>
        <a:off x="4873138" y="388638"/>
        <a:ext cx="1533125" cy="47545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4">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830CABF5-C533-400C-A5BA-4E33E95B44E5}" type="datetimeFigureOut">
              <a:rPr lang="el-GR"/>
              <a:pPr>
                <a:defRPr/>
              </a:pPr>
              <a:t>23/4/2013</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l-GR"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E10A63B0-8B3F-4F33-BAB2-47B341A3202E}"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15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2E6DDF5-697F-4A0A-BBFF-95E1B3EABA20}" type="slidenum">
              <a:rPr lang="el-GR"/>
              <a:pPr fontAlgn="base">
                <a:spcBef>
                  <a:spcPct val="0"/>
                </a:spcBef>
                <a:spcAft>
                  <a:spcPct val="0"/>
                </a:spcAft>
                <a:defRPr/>
              </a:pPr>
              <a:t>7</a:t>
            </a:fld>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813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8379601-5FEF-4A51-9219-03632BCD4E98}" type="slidenum">
              <a:rPr lang="el-GR"/>
              <a:pPr fontAlgn="base">
                <a:spcBef>
                  <a:spcPct val="0"/>
                </a:spcBef>
                <a:spcAft>
                  <a:spcPct val="0"/>
                </a:spcAft>
                <a:defRPr/>
              </a:pPr>
              <a:t>25</a:t>
            </a:fld>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l-GR" smtClean="0"/>
              <a:t>Ήδη η </a:t>
            </a:r>
            <a:r>
              <a:rPr lang="el-GR" smtClean="0">
                <a:solidFill>
                  <a:srgbClr val="FF0000"/>
                </a:solidFill>
                <a:latin typeface="Arial" charset="0"/>
                <a:cs typeface="Arial" charset="0"/>
                <a:sym typeface="Wingdings" pitchFamily="2" charset="2"/>
              </a:rPr>
              <a:t>Σύσταση γραφείου Σταδιοδρομίας </a:t>
            </a:r>
            <a:r>
              <a:rPr lang="el-GR" smtClean="0">
                <a:latin typeface="Arial" charset="0"/>
                <a:cs typeface="Arial" charset="0"/>
                <a:sym typeface="Wingdings" pitchFamily="2" charset="2"/>
              </a:rPr>
              <a:t>προς δόκιμους ΑΕΝ δρομολογείται από το πολυνομοσχέδιο Μουσουρούλη</a:t>
            </a:r>
          </a:p>
          <a:p>
            <a:pPr eaLnBrk="1" hangingPunct="1"/>
            <a:endParaRPr lang="el-GR" smtClean="0"/>
          </a:p>
        </p:txBody>
      </p:sp>
      <p:sp>
        <p:nvSpPr>
          <p:cNvPr id="4" name="Slide Number Placeholder 3"/>
          <p:cNvSpPr>
            <a:spLocks noGrp="1"/>
          </p:cNvSpPr>
          <p:nvPr>
            <p:ph type="sldNum" sz="quarter" idx="5"/>
          </p:nvPr>
        </p:nvSpPr>
        <p:spPr/>
        <p:txBody>
          <a:bodyPr/>
          <a:lstStyle/>
          <a:p>
            <a:pPr>
              <a:defRPr/>
            </a:pPr>
            <a:fld id="{30DB05EB-B4FF-4A37-A54C-E3BC57E2EB56}" type="slidenum">
              <a:rPr lang="el-GR" smtClean="0"/>
              <a:pPr>
                <a:defRPr/>
              </a:pPr>
              <a:t>26</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marL="228600" indent="-228600" eaLnBrk="1" hangingPunct="1">
              <a:spcBef>
                <a:spcPct val="0"/>
              </a:spcBef>
              <a:buFontTx/>
              <a:buAutoNum type="arabicPeriod"/>
            </a:pPr>
            <a:r>
              <a:rPr lang="el-GR" smtClean="0"/>
              <a:t>Είμαστε 4</a:t>
            </a:r>
            <a:r>
              <a:rPr lang="el-GR" baseline="30000" smtClean="0"/>
              <a:t>η</a:t>
            </a:r>
            <a:r>
              <a:rPr lang="el-GR" smtClean="0"/>
              <a:t> το 2012 πίσω από την Ιαπωνία, Κίνα και ΗΠΑ σε όρους αριθμού πλοίων. Ωστόσο σε όλη τη βιβλιογραφία, το </a:t>
            </a:r>
            <a:r>
              <a:rPr lang="en-GB" smtClean="0"/>
              <a:t>DWT </a:t>
            </a:r>
            <a:r>
              <a:rPr lang="el-GR" smtClean="0"/>
              <a:t>χρησιμοποιούμε καθώς αυτό μας δείχνει τη μεταφορική ικανότητα του εμπορικού στόλου. </a:t>
            </a:r>
          </a:p>
          <a:p>
            <a:pPr marL="228600" indent="-228600" eaLnBrk="1" hangingPunct="1">
              <a:spcBef>
                <a:spcPct val="0"/>
              </a:spcBef>
              <a:buFontTx/>
              <a:buAutoNum type="arabicPeriod"/>
            </a:pPr>
            <a:r>
              <a:rPr lang="el-GR" smtClean="0"/>
              <a:t>Τα συνολικά ελληνόκτητα πλοία είναι λίγο παραπάνω από 4.000. Εξ’ αυτών τα ποντοπόρα είναι 3.677</a:t>
            </a:r>
          </a:p>
          <a:p>
            <a:pPr marL="228600" indent="-228600" eaLnBrk="1" hangingPunct="1">
              <a:spcBef>
                <a:spcPct val="0"/>
              </a:spcBef>
              <a:buFontTx/>
              <a:buAutoNum type="arabicPeriod"/>
            </a:pPr>
            <a:r>
              <a:rPr lang="el-GR" smtClean="0"/>
              <a:t>Σύμφωνα με το </a:t>
            </a:r>
            <a:r>
              <a:rPr lang="en-GB" smtClean="0"/>
              <a:t>Capital link </a:t>
            </a:r>
            <a:r>
              <a:rPr lang="el-GR" smtClean="0"/>
              <a:t>οι εταιρείες που εμφανίζονται στο </a:t>
            </a:r>
            <a:r>
              <a:rPr lang="en-GB" smtClean="0"/>
              <a:t>NYSE </a:t>
            </a:r>
            <a:r>
              <a:rPr lang="el-GR" smtClean="0"/>
              <a:t>είναι 35 και στο </a:t>
            </a:r>
            <a:r>
              <a:rPr lang="en-GB" smtClean="0"/>
              <a:t>NASDAQ </a:t>
            </a:r>
            <a:r>
              <a:rPr lang="el-GR" smtClean="0"/>
              <a:t>είναι 21. Δεν έχει νόημα ωστόσο να αναφέρουμε ακριβές νούμερο καθώς μπορεί να είναι και άλλες που να έχουν σαν πεδίο δραστηριοποίησης κάτι παρεμφερές και να μην τις πιάνει το φίλτρο.</a:t>
            </a:r>
          </a:p>
        </p:txBody>
      </p:sp>
      <p:sp>
        <p:nvSpPr>
          <p:cNvPr id="256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61F122A-84FB-4020-BF6D-521A2EEBCF47}" type="slidenum">
              <a:rPr lang="el-GR"/>
              <a:pPr fontAlgn="base">
                <a:spcBef>
                  <a:spcPct val="0"/>
                </a:spcBef>
                <a:spcAft>
                  <a:spcPct val="0"/>
                </a:spcAft>
                <a:defRPr/>
              </a:pPr>
              <a:t>10</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l-GR" b="1" smtClean="0"/>
              <a:t>Μέσος όρος</a:t>
            </a:r>
            <a:r>
              <a:rPr lang="el-GR" smtClean="0"/>
              <a:t>: </a:t>
            </a:r>
          </a:p>
          <a:p>
            <a:pPr eaLnBrk="1" hangingPunct="1"/>
            <a:r>
              <a:rPr lang="el-GR" smtClean="0"/>
              <a:t>Ελληνικός στόλος-</a:t>
            </a:r>
            <a:r>
              <a:rPr lang="el-GR" smtClean="0">
                <a:sym typeface="Wingdings" pitchFamily="2" charset="2"/>
              </a:rPr>
              <a:t></a:t>
            </a:r>
            <a:r>
              <a:rPr lang="el-GR" smtClean="0"/>
              <a:t>16 περίπου έτη </a:t>
            </a:r>
          </a:p>
          <a:p>
            <a:pPr eaLnBrk="1" hangingPunct="1"/>
            <a:r>
              <a:rPr lang="el-GR" smtClean="0"/>
              <a:t>Παγκόσμιος Στόλος</a:t>
            </a:r>
            <a:r>
              <a:rPr lang="el-GR" smtClean="0">
                <a:sym typeface="Wingdings" pitchFamily="2" charset="2"/>
              </a:rPr>
              <a:t> 20 περίπου έτη.</a:t>
            </a:r>
            <a:endParaRPr lang="el-GR" smtClean="0"/>
          </a:p>
        </p:txBody>
      </p:sp>
      <p:sp>
        <p:nvSpPr>
          <p:cNvPr id="4" name="Slide Number Placeholder 3"/>
          <p:cNvSpPr>
            <a:spLocks noGrp="1"/>
          </p:cNvSpPr>
          <p:nvPr>
            <p:ph type="sldNum" sz="quarter" idx="5"/>
          </p:nvPr>
        </p:nvSpPr>
        <p:spPr/>
        <p:txBody>
          <a:bodyPr/>
          <a:lstStyle/>
          <a:p>
            <a:pPr>
              <a:defRPr/>
            </a:pPr>
            <a:fld id="{A838B1C3-17F3-4505-9BEE-31A201334010}" type="slidenum">
              <a:rPr lang="el-GR" smtClean="0"/>
              <a:pPr>
                <a:defRPr/>
              </a:pPr>
              <a:t>11</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1 - Θέση εικόνας διαφάνειας"/>
          <p:cNvSpPr>
            <a:spLocks noGrp="1" noRot="1" noChangeAspect="1"/>
          </p:cNvSpPr>
          <p:nvPr>
            <p:ph type="sldImg"/>
          </p:nvPr>
        </p:nvSpPr>
        <p:spPr bwMode="auto">
          <a:noFill/>
          <a:ln>
            <a:solidFill>
              <a:srgbClr val="000000"/>
            </a:solidFill>
            <a:miter lim="800000"/>
            <a:headEnd/>
            <a:tailEnd/>
          </a:ln>
        </p:spPr>
      </p:sp>
      <p:sp>
        <p:nvSpPr>
          <p:cNvPr id="32770"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l-GR" smtClean="0">
              <a:latin typeface="Arial" charset="0"/>
            </a:endParaRPr>
          </a:p>
        </p:txBody>
      </p:sp>
      <p:sp>
        <p:nvSpPr>
          <p:cNvPr id="32771"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9C18DE3-57E2-4C01-BE58-977875EE3915}" type="slidenum">
              <a:rPr lang="el-GR" smtClean="0">
                <a:latin typeface="Arial" charset="0"/>
              </a:rPr>
              <a:pPr fontAlgn="base">
                <a:spcBef>
                  <a:spcPct val="0"/>
                </a:spcBef>
                <a:spcAft>
                  <a:spcPct val="0"/>
                </a:spcAft>
              </a:pPr>
              <a:t>15</a:t>
            </a:fld>
            <a:endParaRPr lang="el-GR"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l-GR" smtClean="0"/>
              <a:t>Εδώ ας αναφερθεί και η επίδραση στο εισόδημα των νοικοκυριών</a:t>
            </a:r>
          </a:p>
          <a:p>
            <a:pPr eaLnBrk="1" hangingPunct="1">
              <a:spcBef>
                <a:spcPct val="0"/>
              </a:spcBef>
              <a:buFontTx/>
              <a:buChar char="-"/>
            </a:pPr>
            <a:endParaRPr lang="el-GR" smtClean="0"/>
          </a:p>
        </p:txBody>
      </p:sp>
      <p:sp>
        <p:nvSpPr>
          <p:cNvPr id="3379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6EEEB70-643A-47F5-BA48-E81283148023}" type="slidenum">
              <a:rPr lang="el-GR"/>
              <a:pPr fontAlgn="base">
                <a:spcBef>
                  <a:spcPct val="0"/>
                </a:spcBef>
                <a:spcAft>
                  <a:spcPct val="0"/>
                </a:spcAft>
                <a:defRPr/>
              </a:pPr>
              <a:t>18</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l-GR" smtClean="0"/>
              <a:t> Δείκτες παραγωγικότητας από Ευρωπαϊκά κράτη με έντονη ποντοπόρο Ναυτιλία</a:t>
            </a:r>
          </a:p>
          <a:p>
            <a:pPr eaLnBrk="1" hangingPunct="1">
              <a:spcBef>
                <a:spcPct val="0"/>
              </a:spcBef>
              <a:buFontTx/>
              <a:buChar char="•"/>
            </a:pPr>
            <a:r>
              <a:rPr lang="el-GR" smtClean="0"/>
              <a:t>20 άτομα ανά πλοίο </a:t>
            </a:r>
            <a:r>
              <a:rPr lang="el-GR" smtClean="0">
                <a:sym typeface="Wingdings" pitchFamily="2" charset="2"/>
              </a:rPr>
              <a:t> 75.200 άτομα (6,1% της συνολικής απασχόλησης στην ποντοπόρο ναυτιλία παγκοσμίως)</a:t>
            </a:r>
          </a:p>
          <a:p>
            <a:pPr eaLnBrk="1" hangingPunct="1">
              <a:spcBef>
                <a:spcPct val="0"/>
              </a:spcBef>
              <a:buFontTx/>
              <a:buChar char="•"/>
            </a:pPr>
            <a:r>
              <a:rPr lang="el-GR" smtClean="0">
                <a:sym typeface="Wingdings" pitchFamily="2" charset="2"/>
              </a:rPr>
              <a:t> Συντηρητική εκτίμηση: </a:t>
            </a:r>
            <a:r>
              <a:rPr lang="el-GR" b="1" smtClean="0">
                <a:sym typeface="Wingdings" pitchFamily="2" charset="2"/>
              </a:rPr>
              <a:t>Δεν </a:t>
            </a:r>
            <a:r>
              <a:rPr lang="el-GR" smtClean="0">
                <a:sym typeface="Wingdings" pitchFamily="2" charset="2"/>
              </a:rPr>
              <a:t>περιλαμβάνει τα άτομα εργασίας στην ξηρά</a:t>
            </a:r>
          </a:p>
          <a:p>
            <a:pPr eaLnBrk="1" hangingPunct="1">
              <a:spcBef>
                <a:spcPct val="0"/>
              </a:spcBef>
              <a:buFontTx/>
              <a:buChar char="•"/>
            </a:pPr>
            <a:r>
              <a:rPr lang="el-GR" smtClean="0">
                <a:sym typeface="Wingdings" pitchFamily="2" charset="2"/>
              </a:rPr>
              <a:t>Εκτίμηση δυνητικής </a:t>
            </a:r>
            <a:r>
              <a:rPr lang="el-GR" b="1" smtClean="0">
                <a:sym typeface="Wingdings" pitchFamily="2" charset="2"/>
              </a:rPr>
              <a:t>αξίας παραγωγής </a:t>
            </a:r>
            <a:r>
              <a:rPr lang="el-GR" smtClean="0">
                <a:sym typeface="Wingdings" pitchFamily="2" charset="2"/>
              </a:rPr>
              <a:t>με βάση τα στοιχεία μέσης παραγωγικότητας, </a:t>
            </a:r>
            <a:r>
              <a:rPr lang="el-GR" b="1" smtClean="0">
                <a:sym typeface="Wingdings" pitchFamily="2" charset="2"/>
              </a:rPr>
              <a:t>Προστιθέμενη αξία, συντελεστές αναλώσεων κτλ </a:t>
            </a:r>
          </a:p>
          <a:p>
            <a:pPr eaLnBrk="1" hangingPunct="1">
              <a:spcBef>
                <a:spcPct val="0"/>
              </a:spcBef>
              <a:buFontTx/>
              <a:buChar char="•"/>
            </a:pPr>
            <a:endParaRPr lang="el-GR" b="1" smtClean="0"/>
          </a:p>
          <a:p>
            <a:pPr eaLnBrk="1" hangingPunct="1">
              <a:spcBef>
                <a:spcPct val="0"/>
              </a:spcBef>
            </a:pPr>
            <a:endParaRPr lang="el-GR" smtClean="0"/>
          </a:p>
        </p:txBody>
      </p:sp>
      <p:sp>
        <p:nvSpPr>
          <p:cNvPr id="3891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DA13079-9501-4A93-908D-86E02D710A53}" type="slidenum">
              <a:rPr lang="el-GR"/>
              <a:pPr fontAlgn="base">
                <a:spcBef>
                  <a:spcPct val="0"/>
                </a:spcBef>
                <a:spcAft>
                  <a:spcPct val="0"/>
                </a:spcAft>
                <a:defRPr/>
              </a:pPr>
              <a:t>21</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l-GR" smtClean="0"/>
              <a:t>Απασχόληση: 86% της δυνητικής απασχόλησης αφορά στους κλάδους που </a:t>
            </a:r>
            <a:r>
              <a:rPr lang="el-GR" b="1" smtClean="0"/>
              <a:t>προμηθεύουν τη ναυτιλία </a:t>
            </a:r>
            <a:r>
              <a:rPr lang="el-GR" smtClean="0"/>
              <a:t>ή εξυπηρετούν την </a:t>
            </a:r>
            <a:r>
              <a:rPr lang="el-GR" b="1" smtClean="0"/>
              <a:t>εγχώρια κατανάλωση </a:t>
            </a:r>
            <a:r>
              <a:rPr lang="el-GR" smtClean="0"/>
              <a:t>των </a:t>
            </a:r>
            <a:r>
              <a:rPr lang="el-GR" b="1" smtClean="0"/>
              <a:t>νοικοκυριών</a:t>
            </a:r>
            <a:r>
              <a:rPr lang="el-GR" smtClean="0"/>
              <a:t>. </a:t>
            </a:r>
          </a:p>
        </p:txBody>
      </p:sp>
      <p:sp>
        <p:nvSpPr>
          <p:cNvPr id="409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A7B3F97-29C0-4944-AEAD-AC1C4B517EAD}" type="slidenum">
              <a:rPr lang="el-GR"/>
              <a:pPr fontAlgn="base">
                <a:spcBef>
                  <a:spcPct val="0"/>
                </a:spcBef>
                <a:spcAft>
                  <a:spcPct val="0"/>
                </a:spcAft>
                <a:defRPr/>
              </a:pPr>
              <a:t>22</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EBF0A935-4369-488A-98F8-E8228B92DC3F}" type="slidenum">
              <a:rPr lang="el-GR">
                <a:latin typeface="Calibri" pitchFamily="34" charset="0"/>
              </a:rPr>
              <a:pPr algn="r"/>
              <a:t>23</a:t>
            </a:fld>
            <a:endParaRPr lang="el-GR">
              <a:latin typeface="Calibri" pitchFamily="34" charset="0"/>
            </a:endParaRPr>
          </a:p>
        </p:txBody>
      </p:sp>
      <p:sp>
        <p:nvSpPr>
          <p:cNvPr id="4505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505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4608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FD58D3E-ECF7-4656-84EF-0BE3C1F9EE44}" type="slidenum">
              <a:rPr lang="el-GR"/>
              <a:pPr fontAlgn="base">
                <a:spcBef>
                  <a:spcPct val="0"/>
                </a:spcBef>
                <a:spcAft>
                  <a:spcPct val="0"/>
                </a:spcAft>
                <a:defRPr/>
              </a:pPr>
              <a:t>24</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6" descr="untitled.JPG"/>
          <p:cNvPicPr>
            <a:picLocks noChangeAspect="1"/>
          </p:cNvPicPr>
          <p:nvPr userDrawn="1"/>
        </p:nvPicPr>
        <p:blipFill>
          <a:blip r:embed="rId2" cstate="print"/>
          <a:stretch>
            <a:fillRect/>
          </a:stretch>
        </p:blipFill>
        <p:spPr>
          <a:xfrm>
            <a:off x="0" y="0"/>
            <a:ext cx="2286000" cy="6858000"/>
          </a:xfrm>
          <a:prstGeom prst="rect">
            <a:avLst/>
          </a:prstGeom>
          <a:gradFill>
            <a:gsLst>
              <a:gs pos="0">
                <a:srgbClr val="64731E">
                  <a:alpha val="1000"/>
                </a:srgbClr>
              </a:gs>
              <a:gs pos="50000">
                <a:srgbClr val="9CB86E"/>
              </a:gs>
              <a:gs pos="100000">
                <a:srgbClr val="156B13"/>
              </a:gs>
            </a:gsLst>
            <a:path path="circle">
              <a:fillToRect l="100000" t="100000"/>
            </a:path>
          </a:gradFill>
        </p:spPr>
      </p:pic>
      <p:sp>
        <p:nvSpPr>
          <p:cNvPr id="2" name="Title 1"/>
          <p:cNvSpPr>
            <a:spLocks noGrp="1"/>
          </p:cNvSpPr>
          <p:nvPr>
            <p:ph type="ctrTitle"/>
          </p:nvPr>
        </p:nvSpPr>
        <p:spPr>
          <a:xfrm>
            <a:off x="685800" y="2130425"/>
            <a:ext cx="7772400" cy="1470025"/>
          </a:xfrm>
          <a:noFill/>
        </p:spPr>
        <p:txBody>
          <a:bodyPr/>
          <a:lstStyle>
            <a:lvl1pPr>
              <a:defRPr>
                <a:solidFill>
                  <a:schemeClr val="tx1"/>
                </a:solidFill>
                <a:latin typeface="Arial" pitchFamily="34" charset="0"/>
                <a:cs typeface="Arial" pitchFamily="34" charset="0"/>
              </a:defRPr>
            </a:lvl1pPr>
          </a:lstStyle>
          <a:p>
            <a:r>
              <a:rPr lang="en-US" dirty="0" smtClean="0"/>
              <a:t>Click to edit Master title style</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l-GR" dirty="0"/>
          </a:p>
        </p:txBody>
      </p:sp>
      <p:sp>
        <p:nvSpPr>
          <p:cNvPr id="5" name="Date Placeholder 3"/>
          <p:cNvSpPr>
            <a:spLocks noGrp="1"/>
          </p:cNvSpPr>
          <p:nvPr>
            <p:ph type="dt" sz="half" idx="10"/>
          </p:nvPr>
        </p:nvSpPr>
        <p:spPr/>
        <p:txBody>
          <a:bodyPr/>
          <a:lstStyle>
            <a:lvl1pPr>
              <a:defRPr>
                <a:latin typeface="Arial" pitchFamily="34" charset="0"/>
                <a:cs typeface="Arial" pitchFamily="34" charset="0"/>
              </a:defRPr>
            </a:lvl1pPr>
          </a:lstStyle>
          <a:p>
            <a:pPr>
              <a:defRPr/>
            </a:pPr>
            <a:fld id="{175F10D8-D007-490A-94D4-275A9BC2B471}" type="datetime1">
              <a:rPr lang="el-GR"/>
              <a:pPr>
                <a:defRPr/>
              </a:pPr>
              <a:t>23/4/2013</a:t>
            </a:fld>
            <a:endParaRPr lang="el-GR"/>
          </a:p>
        </p:txBody>
      </p:sp>
      <p:sp>
        <p:nvSpPr>
          <p:cNvPr id="6" name="Footer Placeholder 4"/>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l-GR"/>
          </a:p>
        </p:txBody>
      </p:sp>
      <p:sp>
        <p:nvSpPr>
          <p:cNvPr id="7"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pPr>
              <a:defRPr/>
            </a:pPr>
            <a:fld id="{1D627380-DDA7-4108-B467-ACDAEE8C0326}" type="slidenum">
              <a:rPr lang="el-GR"/>
              <a:pPr>
                <a:defRPr/>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pPr>
              <a:defRPr/>
            </a:pPr>
            <a:fld id="{5B8E4F96-262B-4135-BA21-8F74F13C1A07}" type="datetime1">
              <a:rPr lang="el-GR"/>
              <a:pPr>
                <a:defRPr/>
              </a:pPr>
              <a:t>23/4/2013</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2C3D9114-F3F7-4A0A-8AA6-51B2A6A369D2}"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pPr>
              <a:defRPr/>
            </a:pPr>
            <a:fld id="{99BB2057-B247-4CB3-A6B3-71F915B96F6D}" type="datetime1">
              <a:rPr lang="el-GR"/>
              <a:pPr>
                <a:defRPr/>
              </a:pPr>
              <a:t>23/4/2013</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83ED6DAA-1CB0-4AE7-8A1F-08FA47DF69A7}"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6" descr="untitled.JPG"/>
          <p:cNvPicPr>
            <a:picLocks noChangeAspect="1"/>
          </p:cNvPicPr>
          <p:nvPr userDrawn="1"/>
        </p:nvPicPr>
        <p:blipFill>
          <a:blip r:embed="rId2" cstate="print"/>
          <a:stretch>
            <a:fillRect/>
          </a:stretch>
        </p:blipFill>
        <p:spPr>
          <a:xfrm>
            <a:off x="0" y="0"/>
            <a:ext cx="2286000" cy="6858000"/>
          </a:xfrm>
          <a:prstGeom prst="rect">
            <a:avLst/>
          </a:prstGeom>
          <a:gradFill>
            <a:gsLst>
              <a:gs pos="0">
                <a:srgbClr val="64731E">
                  <a:alpha val="1000"/>
                </a:srgbClr>
              </a:gs>
              <a:gs pos="50000">
                <a:srgbClr val="9CB86E"/>
              </a:gs>
              <a:gs pos="100000">
                <a:srgbClr val="156B13"/>
              </a:gs>
            </a:gsLst>
            <a:path path="circle">
              <a:fillToRect l="100000" t="100000"/>
            </a:path>
          </a:gradFill>
        </p:spPr>
      </p:pic>
      <p:sp>
        <p:nvSpPr>
          <p:cNvPr id="2" name="Title 1"/>
          <p:cNvSpPr>
            <a:spLocks noGrp="1"/>
          </p:cNvSpPr>
          <p:nvPr>
            <p:ph type="title"/>
          </p:nvPr>
        </p:nvSpPr>
        <p:spPr>
          <a:xfrm>
            <a:off x="2267744" y="274638"/>
            <a:ext cx="6419056" cy="1143000"/>
          </a:xfrm>
          <a:solidFill>
            <a:schemeClr val="bg1"/>
          </a:solidFill>
        </p:spPr>
        <p:txBody>
          <a:bodyPr/>
          <a:lstStyle>
            <a:lvl1pPr>
              <a:defRPr u="none">
                <a:solidFill>
                  <a:schemeClr val="tx1"/>
                </a:solidFill>
                <a:latin typeface="Arial" pitchFamily="34" charset="0"/>
                <a:cs typeface="Arial" pitchFamily="34" charset="0"/>
              </a:defRPr>
            </a:lvl1pPr>
          </a:lstStyle>
          <a:p>
            <a:r>
              <a:rPr lang="en-US" dirty="0" smtClean="0"/>
              <a:t>Click to edit Master title style</a:t>
            </a:r>
            <a:endParaRPr lang="el-GR" dirty="0"/>
          </a:p>
        </p:txBody>
      </p:sp>
      <p:sp>
        <p:nvSpPr>
          <p:cNvPr id="3" name="Content Placeholder 2"/>
          <p:cNvSpPr>
            <a:spLocks noGrp="1"/>
          </p:cNvSpPr>
          <p:nvPr>
            <p:ph idx="1"/>
          </p:nvPr>
        </p:nvSpPr>
        <p:spPr>
          <a:xfrm>
            <a:off x="2339752" y="1600200"/>
            <a:ext cx="6347048" cy="4525963"/>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5" name="Date Placeholder 3"/>
          <p:cNvSpPr>
            <a:spLocks noGrp="1"/>
          </p:cNvSpPr>
          <p:nvPr>
            <p:ph type="dt" sz="half" idx="10"/>
          </p:nvPr>
        </p:nvSpPr>
        <p:spPr/>
        <p:txBody>
          <a:bodyPr/>
          <a:lstStyle>
            <a:lvl1pPr>
              <a:defRPr>
                <a:latin typeface="Arial" pitchFamily="34" charset="0"/>
                <a:cs typeface="Arial" pitchFamily="34" charset="0"/>
              </a:defRPr>
            </a:lvl1pPr>
          </a:lstStyle>
          <a:p>
            <a:pPr>
              <a:defRPr/>
            </a:pPr>
            <a:fld id="{01EE062C-0757-4DF5-AD35-17D3850EC651}" type="datetime1">
              <a:rPr lang="el-GR"/>
              <a:pPr>
                <a:defRPr/>
              </a:pPr>
              <a:t>23/4/2013</a:t>
            </a:fld>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p:txBody>
          <a:bodyPr/>
          <a:lstStyle>
            <a:lvl1pPr>
              <a:defRPr/>
            </a:lvl1pPr>
          </a:lstStyle>
          <a:p>
            <a:pPr>
              <a:defRPr/>
            </a:pPr>
            <a:fld id="{B04E510F-A865-4AF8-A1D6-D790CEDA8788}" type="slidenum">
              <a:rPr lang="el-GR"/>
              <a:pPr>
                <a:defRPr/>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solidFill>
            <a:schemeClr val="bg1"/>
          </a:solidFill>
        </p:spPr>
        <p:txBody>
          <a:bodyPr anchor="t"/>
          <a:lstStyle>
            <a:lvl1pPr algn="l">
              <a:defRPr sz="4000" b="1" cap="all">
                <a:solidFill>
                  <a:schemeClr val="tx1"/>
                </a:solidFill>
                <a:latin typeface="Arial" pitchFamily="34" charset="0"/>
                <a:cs typeface="Arial" pitchFamily="34" charset="0"/>
              </a:defRPr>
            </a:lvl1pPr>
          </a:lstStyle>
          <a:p>
            <a:r>
              <a:rPr lang="en-US" dirty="0" smtClean="0"/>
              <a:t>Click to edit Master title style</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6C3E457-7347-4398-83C0-AF43B36B2BEE}" type="datetime1">
              <a:rPr lang="el-GR"/>
              <a:pPr>
                <a:defRPr/>
              </a:pPr>
              <a:t>23/4/2013</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B8FE649E-83E6-4372-BECF-99E9BA8D2C08}"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7" descr="untitled.JPG"/>
          <p:cNvPicPr>
            <a:picLocks noChangeAspect="1"/>
          </p:cNvPicPr>
          <p:nvPr userDrawn="1"/>
        </p:nvPicPr>
        <p:blipFill>
          <a:blip r:embed="rId2" cstate="print"/>
          <a:stretch>
            <a:fillRect/>
          </a:stretch>
        </p:blipFill>
        <p:spPr>
          <a:xfrm>
            <a:off x="0" y="0"/>
            <a:ext cx="2286000" cy="6858000"/>
          </a:xfrm>
          <a:prstGeom prst="rect">
            <a:avLst/>
          </a:prstGeom>
          <a:gradFill>
            <a:gsLst>
              <a:gs pos="0">
                <a:srgbClr val="64731E">
                  <a:alpha val="1000"/>
                </a:srgbClr>
              </a:gs>
              <a:gs pos="50000">
                <a:srgbClr val="9CB86E"/>
              </a:gs>
              <a:gs pos="100000">
                <a:srgbClr val="156B13"/>
              </a:gs>
            </a:gsLst>
            <a:path path="circle">
              <a:fillToRect l="100000" t="100000"/>
            </a:path>
          </a:gradFill>
        </p:spPr>
      </p:pic>
      <p:sp>
        <p:nvSpPr>
          <p:cNvPr id="2" name="Title 1"/>
          <p:cNvSpPr>
            <a:spLocks noGrp="1"/>
          </p:cNvSpPr>
          <p:nvPr>
            <p:ph type="title"/>
          </p:nvPr>
        </p:nvSpPr>
        <p:spPr>
          <a:xfrm>
            <a:off x="2339752" y="274638"/>
            <a:ext cx="6347048" cy="1143000"/>
          </a:xfrm>
          <a:solidFill>
            <a:schemeClr val="bg1"/>
          </a:solidFill>
        </p:spPr>
        <p:txBody>
          <a:bodyPr/>
          <a:lstStyle>
            <a:lvl1pPr>
              <a:defRPr>
                <a:solidFill>
                  <a:schemeClr val="tx1"/>
                </a:solidFill>
                <a:latin typeface="Arial" pitchFamily="34" charset="0"/>
                <a:cs typeface="Arial" pitchFamily="34" charset="0"/>
              </a:defRPr>
            </a:lvl1pPr>
          </a:lstStyle>
          <a:p>
            <a:r>
              <a:rPr lang="en-US" dirty="0" smtClean="0"/>
              <a:t>Click to edit Master title style</a:t>
            </a:r>
            <a:endParaRPr lang="el-GR" dirty="0"/>
          </a:p>
        </p:txBody>
      </p:sp>
      <p:sp>
        <p:nvSpPr>
          <p:cNvPr id="3" name="Content Placeholder 2"/>
          <p:cNvSpPr>
            <a:spLocks noGrp="1"/>
          </p:cNvSpPr>
          <p:nvPr>
            <p:ph sz="half" idx="1"/>
          </p:nvPr>
        </p:nvSpPr>
        <p:spPr>
          <a:xfrm>
            <a:off x="457200" y="1600200"/>
            <a:ext cx="4038600" cy="4525963"/>
          </a:xfrm>
        </p:spPr>
        <p:txBody>
          <a:bodyPr/>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4" name="Content Placeholder 3"/>
          <p:cNvSpPr>
            <a:spLocks noGrp="1"/>
          </p:cNvSpPr>
          <p:nvPr>
            <p:ph sz="half" idx="2"/>
          </p:nvPr>
        </p:nvSpPr>
        <p:spPr>
          <a:xfrm>
            <a:off x="4648200" y="1600200"/>
            <a:ext cx="4038600" cy="4525963"/>
          </a:xfrm>
        </p:spPr>
        <p:txBody>
          <a:bodyPr/>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
        <p:nvSpPr>
          <p:cNvPr id="6" name="Date Placeholder 4"/>
          <p:cNvSpPr>
            <a:spLocks noGrp="1"/>
          </p:cNvSpPr>
          <p:nvPr>
            <p:ph type="dt" sz="half" idx="10"/>
          </p:nvPr>
        </p:nvSpPr>
        <p:spPr/>
        <p:txBody>
          <a:bodyPr/>
          <a:lstStyle>
            <a:lvl1pPr>
              <a:defRPr/>
            </a:lvl1pPr>
          </a:lstStyle>
          <a:p>
            <a:pPr>
              <a:defRPr/>
            </a:pPr>
            <a:fld id="{AEE38BEB-E5A3-492D-8C50-9DAD7680291F}" type="datetime1">
              <a:rPr lang="el-GR"/>
              <a:pPr>
                <a:defRPr/>
              </a:pPr>
              <a:t>23/4/2013</a:t>
            </a:fld>
            <a:endParaRPr lang="el-GR"/>
          </a:p>
        </p:txBody>
      </p:sp>
      <p:sp>
        <p:nvSpPr>
          <p:cNvPr id="7" name="Footer Placeholder 5"/>
          <p:cNvSpPr>
            <a:spLocks noGrp="1"/>
          </p:cNvSpPr>
          <p:nvPr>
            <p:ph type="ftr" sz="quarter" idx="11"/>
          </p:nvPr>
        </p:nvSpPr>
        <p:spPr/>
        <p:txBody>
          <a:bodyPr/>
          <a:lstStyle>
            <a:lvl1pPr>
              <a:defRPr/>
            </a:lvl1pPr>
          </a:lstStyle>
          <a:p>
            <a:pPr>
              <a:defRPr/>
            </a:pPr>
            <a:endParaRPr lang="el-GR"/>
          </a:p>
        </p:txBody>
      </p:sp>
      <p:sp>
        <p:nvSpPr>
          <p:cNvPr id="8" name="Slide Number Placeholder 6"/>
          <p:cNvSpPr>
            <a:spLocks noGrp="1"/>
          </p:cNvSpPr>
          <p:nvPr>
            <p:ph type="sldNum" sz="quarter" idx="12"/>
          </p:nvPr>
        </p:nvSpPr>
        <p:spPr/>
        <p:txBody>
          <a:bodyPr/>
          <a:lstStyle>
            <a:lvl1pPr>
              <a:defRPr/>
            </a:lvl1pPr>
          </a:lstStyle>
          <a:p>
            <a:pPr>
              <a:defRPr/>
            </a:pPr>
            <a:fld id="{9F06ABF6-19E7-4DC4-A2D7-98085A111C55}"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p:spPr>
        <p:txBody>
          <a:bodyPr/>
          <a:lstStyle>
            <a:lvl1pPr>
              <a:defRPr>
                <a:solidFill>
                  <a:schemeClr val="tx1"/>
                </a:solidFill>
                <a:latin typeface="Arial" pitchFamily="34" charset="0"/>
                <a:cs typeface="Arial" pitchFamily="34" charset="0"/>
              </a:defRPr>
            </a:lvl1pPr>
          </a:lstStyle>
          <a:p>
            <a:r>
              <a:rPr lang="en-US" dirty="0" smtClean="0"/>
              <a:t>Click to edit Master title style</a:t>
            </a:r>
            <a:endParaRPr lang="el-GR"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3"/>
          <p:cNvSpPr>
            <a:spLocks noGrp="1"/>
          </p:cNvSpPr>
          <p:nvPr>
            <p:ph type="dt" sz="half" idx="10"/>
          </p:nvPr>
        </p:nvSpPr>
        <p:spPr/>
        <p:txBody>
          <a:bodyPr/>
          <a:lstStyle>
            <a:lvl1pPr>
              <a:defRPr/>
            </a:lvl1pPr>
          </a:lstStyle>
          <a:p>
            <a:pPr>
              <a:defRPr/>
            </a:pPr>
            <a:fld id="{8B65D6E7-69D0-4C40-B386-4C982375B6CF}" type="datetime1">
              <a:rPr lang="el-GR"/>
              <a:pPr>
                <a:defRPr/>
              </a:pPr>
              <a:t>23/4/2013</a:t>
            </a:fld>
            <a:endParaRPr lang="el-GR"/>
          </a:p>
        </p:txBody>
      </p:sp>
      <p:sp>
        <p:nvSpPr>
          <p:cNvPr id="8" name="Footer Placeholder 4"/>
          <p:cNvSpPr>
            <a:spLocks noGrp="1"/>
          </p:cNvSpPr>
          <p:nvPr>
            <p:ph type="ftr" sz="quarter" idx="11"/>
          </p:nvPr>
        </p:nvSpPr>
        <p:spPr/>
        <p:txBody>
          <a:bodyPr/>
          <a:lstStyle>
            <a:lvl1pPr>
              <a:defRPr/>
            </a:lvl1pPr>
          </a:lstStyle>
          <a:p>
            <a:pPr>
              <a:defRPr/>
            </a:pPr>
            <a:endParaRPr lang="el-GR"/>
          </a:p>
        </p:txBody>
      </p:sp>
      <p:sp>
        <p:nvSpPr>
          <p:cNvPr id="9" name="Slide Number Placeholder 5"/>
          <p:cNvSpPr>
            <a:spLocks noGrp="1"/>
          </p:cNvSpPr>
          <p:nvPr>
            <p:ph type="sldNum" sz="quarter" idx="12"/>
          </p:nvPr>
        </p:nvSpPr>
        <p:spPr/>
        <p:txBody>
          <a:bodyPr/>
          <a:lstStyle>
            <a:lvl1pPr>
              <a:defRPr/>
            </a:lvl1pPr>
          </a:lstStyle>
          <a:p>
            <a:pPr>
              <a:defRPr/>
            </a:pPr>
            <a:fld id="{D214F097-FA43-410D-A3BC-2B75272133EE}"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p:spPr>
        <p:txBody>
          <a:bodyPr/>
          <a:lstStyle>
            <a:lvl1pPr>
              <a:defRPr>
                <a:solidFill>
                  <a:schemeClr val="tx1"/>
                </a:solidFill>
                <a:latin typeface="Arial" pitchFamily="34" charset="0"/>
                <a:cs typeface="Arial" pitchFamily="34" charset="0"/>
              </a:defRPr>
            </a:lvl1pPr>
          </a:lstStyle>
          <a:p>
            <a:r>
              <a:rPr lang="en-US" dirty="0" smtClean="0"/>
              <a:t>Click to edit Master title style</a:t>
            </a:r>
            <a:endParaRPr lang="el-GR" dirty="0"/>
          </a:p>
        </p:txBody>
      </p:sp>
      <p:sp>
        <p:nvSpPr>
          <p:cNvPr id="3" name="Date Placeholder 3"/>
          <p:cNvSpPr>
            <a:spLocks noGrp="1"/>
          </p:cNvSpPr>
          <p:nvPr>
            <p:ph type="dt" sz="half" idx="10"/>
          </p:nvPr>
        </p:nvSpPr>
        <p:spPr/>
        <p:txBody>
          <a:bodyPr/>
          <a:lstStyle>
            <a:lvl1pPr>
              <a:defRPr/>
            </a:lvl1pPr>
          </a:lstStyle>
          <a:p>
            <a:pPr>
              <a:defRPr/>
            </a:pPr>
            <a:fld id="{3F3A0C90-CEA9-4396-9AE0-74FF28B64F00}" type="datetime1">
              <a:rPr lang="el-GR"/>
              <a:pPr>
                <a:defRPr/>
              </a:pPr>
              <a:t>23/4/2013</a:t>
            </a:fld>
            <a:endParaRPr lang="el-GR"/>
          </a:p>
        </p:txBody>
      </p:sp>
      <p:sp>
        <p:nvSpPr>
          <p:cNvPr id="4" name="Footer Placeholder 4"/>
          <p:cNvSpPr>
            <a:spLocks noGrp="1"/>
          </p:cNvSpPr>
          <p:nvPr>
            <p:ph type="ftr" sz="quarter" idx="11"/>
          </p:nvPr>
        </p:nvSpPr>
        <p:spPr/>
        <p:txBody>
          <a:bodyPr/>
          <a:lstStyle>
            <a:lvl1pPr>
              <a:defRPr/>
            </a:lvl1pPr>
          </a:lstStyle>
          <a:p>
            <a:pPr>
              <a:defRPr/>
            </a:pPr>
            <a:endParaRPr lang="el-GR"/>
          </a:p>
        </p:txBody>
      </p:sp>
      <p:sp>
        <p:nvSpPr>
          <p:cNvPr id="5" name="Slide Number Placeholder 5"/>
          <p:cNvSpPr>
            <a:spLocks noGrp="1"/>
          </p:cNvSpPr>
          <p:nvPr>
            <p:ph type="sldNum" sz="quarter" idx="12"/>
          </p:nvPr>
        </p:nvSpPr>
        <p:spPr/>
        <p:txBody>
          <a:bodyPr/>
          <a:lstStyle>
            <a:lvl1pPr>
              <a:defRPr/>
            </a:lvl1pPr>
          </a:lstStyle>
          <a:p>
            <a:pPr>
              <a:defRPr/>
            </a:pPr>
            <a:fld id="{AD818F2B-02D7-46B5-A05C-0A6C016C80E0}"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BE0CD4D-79EB-40EC-B526-4CC4B26414EC}" type="datetime1">
              <a:rPr lang="el-GR"/>
              <a:pPr>
                <a:defRPr/>
              </a:pPr>
              <a:t>23/4/2013</a:t>
            </a:fld>
            <a:endParaRPr lang="el-GR"/>
          </a:p>
        </p:txBody>
      </p:sp>
      <p:sp>
        <p:nvSpPr>
          <p:cNvPr id="3" name="Footer Placeholder 4"/>
          <p:cNvSpPr>
            <a:spLocks noGrp="1"/>
          </p:cNvSpPr>
          <p:nvPr>
            <p:ph type="ftr" sz="quarter" idx="11"/>
          </p:nvPr>
        </p:nvSpPr>
        <p:spPr/>
        <p:txBody>
          <a:bodyPr/>
          <a:lstStyle>
            <a:lvl1pPr>
              <a:defRPr/>
            </a:lvl1pPr>
          </a:lstStyle>
          <a:p>
            <a:pPr>
              <a:defRPr/>
            </a:pPr>
            <a:endParaRPr lang="el-GR"/>
          </a:p>
        </p:txBody>
      </p:sp>
      <p:sp>
        <p:nvSpPr>
          <p:cNvPr id="4" name="Slide Number Placeholder 5"/>
          <p:cNvSpPr>
            <a:spLocks noGrp="1"/>
          </p:cNvSpPr>
          <p:nvPr>
            <p:ph type="sldNum" sz="quarter" idx="12"/>
          </p:nvPr>
        </p:nvSpPr>
        <p:spPr/>
        <p:txBody>
          <a:bodyPr/>
          <a:lstStyle>
            <a:lvl1pPr>
              <a:defRPr/>
            </a:lvl1pPr>
          </a:lstStyle>
          <a:p>
            <a:pPr>
              <a:defRPr/>
            </a:pPr>
            <a:fld id="{4137AE98-6067-4CD6-8633-0D77E5BE486E}"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E5D55C2-ED76-4F3F-8948-67E5EA75E3F2}" type="datetime1">
              <a:rPr lang="el-GR"/>
              <a:pPr>
                <a:defRPr/>
              </a:pPr>
              <a:t>23/4/2013</a:t>
            </a:fld>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p:txBody>
          <a:bodyPr/>
          <a:lstStyle>
            <a:lvl1pPr>
              <a:defRPr/>
            </a:lvl1pPr>
          </a:lstStyle>
          <a:p>
            <a:pPr>
              <a:defRPr/>
            </a:pPr>
            <a:fld id="{777E0EC7-D9EB-46D1-9590-BA371667C9FB}"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8C1F342-CC09-4140-9259-F4C6076B06B1}" type="datetime1">
              <a:rPr lang="el-GR"/>
              <a:pPr>
                <a:defRPr/>
              </a:pPr>
              <a:t>23/4/2013</a:t>
            </a:fld>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p:txBody>
          <a:bodyPr/>
          <a:lstStyle>
            <a:lvl1pPr>
              <a:defRPr/>
            </a:lvl1pPr>
          </a:lstStyle>
          <a:p>
            <a:pPr>
              <a:defRPr/>
            </a:pPr>
            <a:fld id="{B533301C-8CB1-4B02-A005-2D2240835AAF}"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l-GR"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A2303013-3777-4B3A-BFBD-0BD8CFFBC01F}" type="datetime1">
              <a:rPr lang="el-GR"/>
              <a:pPr>
                <a:defRPr/>
              </a:pPr>
              <a:t>23/4/2013</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BF6D4A3E-5D57-4278-A62B-984A08DDDDBC}"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59" r:id="rId3"/>
    <p:sldLayoutId id="2147483662" r:id="rId4"/>
    <p:sldLayoutId id="2147483658" r:id="rId5"/>
    <p:sldLayoutId id="2147483657" r:id="rId6"/>
    <p:sldLayoutId id="2147483656" r:id="rId7"/>
    <p:sldLayoutId id="2147483655" r:id="rId8"/>
    <p:sldLayoutId id="2147483654" r:id="rId9"/>
    <p:sldLayoutId id="2147483653" r:id="rId10"/>
    <p:sldLayoutId id="2147483652"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wmf"/><Relationship Id="rId1" Type="http://schemas.openxmlformats.org/officeDocument/2006/relationships/slideLayout" Target="../slideLayouts/slideLayout2.xml"/><Relationship Id="rId6" Type="http://schemas.openxmlformats.org/officeDocument/2006/relationships/chart" Target="../charts/chart7.xml"/><Relationship Id="rId5" Type="http://schemas.openxmlformats.org/officeDocument/2006/relationships/image" Target="../media/image7.wmf"/><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9.xml"/><Relationship Id="rId7"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7.wmf"/><Relationship Id="rId5" Type="http://schemas.openxmlformats.org/officeDocument/2006/relationships/image" Target="../media/image9.png"/><Relationship Id="rId4" Type="http://schemas.openxmlformats.org/officeDocument/2006/relationships/image" Target="../media/image8.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mailto:atsakanikas@iobe.g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55875" y="5445125"/>
            <a:ext cx="5648325" cy="815975"/>
          </a:xfrm>
        </p:spPr>
        <p:txBody>
          <a:bodyPr rtlCol="0">
            <a:normAutofit/>
          </a:bodyPr>
          <a:lstStyle/>
          <a:p>
            <a:pPr eaLnBrk="1" fontAlgn="auto" hangingPunct="1">
              <a:spcAft>
                <a:spcPts val="0"/>
              </a:spcAft>
              <a:buFont typeface="Arial" pitchFamily="34" charset="0"/>
              <a:buNone/>
              <a:defRPr/>
            </a:pPr>
            <a:r>
              <a:rPr lang="el-GR" sz="2800" dirty="0" smtClean="0"/>
              <a:t>Απρίλιος 2013</a:t>
            </a:r>
            <a:endParaRPr lang="el-GR" sz="2800" dirty="0"/>
          </a:p>
        </p:txBody>
      </p:sp>
      <p:pic>
        <p:nvPicPr>
          <p:cNvPr id="5" name="Picture 4" descr="untitled.JPG"/>
          <p:cNvPicPr>
            <a:picLocks noChangeAspect="1"/>
          </p:cNvPicPr>
          <p:nvPr/>
        </p:nvPicPr>
        <p:blipFill>
          <a:blip r:embed="rId2" cstate="print"/>
          <a:stretch>
            <a:fillRect/>
          </a:stretch>
        </p:blipFill>
        <p:spPr>
          <a:xfrm>
            <a:off x="0" y="0"/>
            <a:ext cx="2286000" cy="6858000"/>
          </a:xfrm>
          <a:prstGeom prst="rect">
            <a:avLst/>
          </a:prstGeom>
          <a:gradFill>
            <a:gsLst>
              <a:gs pos="0">
                <a:srgbClr val="64731E">
                  <a:alpha val="1000"/>
                </a:srgbClr>
              </a:gs>
              <a:gs pos="50000">
                <a:srgbClr val="9CB86E"/>
              </a:gs>
              <a:gs pos="100000">
                <a:srgbClr val="156B13"/>
              </a:gs>
            </a:gsLst>
            <a:path path="circle">
              <a:fillToRect l="100000" t="100000"/>
            </a:path>
          </a:gradFill>
        </p:spPr>
      </p:pic>
      <p:sp>
        <p:nvSpPr>
          <p:cNvPr id="14339" name="Title 1"/>
          <p:cNvSpPr>
            <a:spLocks noGrp="1"/>
          </p:cNvSpPr>
          <p:nvPr>
            <p:ph type="ctrTitle"/>
          </p:nvPr>
        </p:nvSpPr>
        <p:spPr>
          <a:xfrm>
            <a:off x="2268538" y="2535238"/>
            <a:ext cx="6189662" cy="1470025"/>
          </a:xfrm>
        </p:spPr>
        <p:txBody>
          <a:bodyPr/>
          <a:lstStyle/>
          <a:p>
            <a:pPr eaLnBrk="1" hangingPunct="1"/>
            <a:r>
              <a:rPr lang="el-GR" sz="3200" b="1" smtClean="0">
                <a:latin typeface="Arial" charset="0"/>
                <a:cs typeface="Arial" charset="0"/>
              </a:rPr>
              <a:t>Η συμβολή της ποντοπόρου ναυτιλίας στην ελληνική οικονομία: </a:t>
            </a:r>
            <a:br>
              <a:rPr lang="el-GR" sz="3200" b="1" smtClean="0">
                <a:latin typeface="Arial" charset="0"/>
                <a:cs typeface="Arial" charset="0"/>
              </a:rPr>
            </a:br>
            <a:r>
              <a:rPr lang="el-GR" sz="3200" b="1" smtClean="0">
                <a:latin typeface="Arial" charset="0"/>
                <a:cs typeface="Arial" charset="0"/>
              </a:rPr>
              <a:t>Επιδόσεις και προοπτικές</a:t>
            </a:r>
          </a:p>
        </p:txBody>
      </p:sp>
      <p:graphicFrame>
        <p:nvGraphicFramePr>
          <p:cNvPr id="8" name="Table 7"/>
          <p:cNvGraphicFramePr>
            <a:graphicFrameLocks noGrp="1"/>
          </p:cNvGraphicFramePr>
          <p:nvPr/>
        </p:nvGraphicFramePr>
        <p:xfrm>
          <a:off x="2124075" y="333375"/>
          <a:ext cx="6119813" cy="576263"/>
        </p:xfrm>
        <a:graphic>
          <a:graphicData uri="http://schemas.openxmlformats.org/drawingml/2006/table">
            <a:tbl>
              <a:tblPr/>
              <a:tblGrid>
                <a:gridCol w="1111250"/>
                <a:gridCol w="5008563"/>
              </a:tblGrid>
              <a:tr h="576263">
                <a:tc>
                  <a:txBody>
                    <a:bodyPr/>
                    <a:lstStyle/>
                    <a:p>
                      <a:pPr marL="0" marR="0" lvl="0" indent="0" algn="l" defTabSz="914400" rtl="0" eaLnBrk="1" fontAlgn="base" latinLnBrk="0" hangingPunct="1">
                        <a:lnSpc>
                          <a:spcPct val="115000"/>
                        </a:lnSpc>
                        <a:spcBef>
                          <a:spcPct val="0"/>
                        </a:spcBef>
                        <a:spcAft>
                          <a:spcPct val="0"/>
                        </a:spcAft>
                        <a:buClrTx/>
                        <a:buSzTx/>
                        <a:buFontTx/>
                        <a:buNone/>
                        <a:tabLst>
                          <a:tab pos="2636838" algn="ctr"/>
                          <a:tab pos="5273675" algn="r"/>
                        </a:tabLst>
                      </a:pP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2636838" algn="ctr"/>
                          <a:tab pos="5273675" algn="r"/>
                        </a:tabLst>
                      </a:pPr>
                      <a:endParaRPr kumimoji="0" lang="el-GR" sz="1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tab pos="2636838" algn="ctr"/>
                          <a:tab pos="5273675" algn="r"/>
                        </a:tabLst>
                      </a:pPr>
                      <a:r>
                        <a:rPr kumimoji="0" lang="el-GR" sz="1100" b="1" i="0" u="none" strike="noStrike" cap="none" normalizeH="0" baseline="0" smtClean="0">
                          <a:ln>
                            <a:noFill/>
                          </a:ln>
                          <a:solidFill>
                            <a:schemeClr val="tx1"/>
                          </a:solidFill>
                          <a:effectLst/>
                          <a:latin typeface="Tahoma" pitchFamily="34" charset="0"/>
                          <a:cs typeface="Times New Roman" pitchFamily="18" charset="0"/>
                        </a:rPr>
                        <a:t>ΙΔΡΥΜΑ ΟΙΚΟΝΟΜΙΚΩΝ</a:t>
                      </a:r>
                      <a:r>
                        <a:rPr kumimoji="0" lang="en-GB" sz="1100" b="1" i="0" u="none" strike="noStrike" cap="none" normalizeH="0" baseline="0" smtClean="0">
                          <a:ln>
                            <a:noFill/>
                          </a:ln>
                          <a:solidFill>
                            <a:schemeClr val="tx1"/>
                          </a:solidFill>
                          <a:effectLst/>
                          <a:latin typeface="Tahoma" pitchFamily="34" charset="0"/>
                          <a:cs typeface="Times New Roman" pitchFamily="18" charset="0"/>
                        </a:rPr>
                        <a:t> &amp; </a:t>
                      </a:r>
                      <a:r>
                        <a:rPr kumimoji="0" lang="el-GR" sz="1100" b="1" i="0" u="none" strike="noStrike" cap="none" normalizeH="0" baseline="0" smtClean="0">
                          <a:ln>
                            <a:noFill/>
                          </a:ln>
                          <a:solidFill>
                            <a:schemeClr val="tx1"/>
                          </a:solidFill>
                          <a:effectLst/>
                          <a:latin typeface="Tahoma" pitchFamily="34" charset="0"/>
                          <a:cs typeface="Times New Roman" pitchFamily="18" charset="0"/>
                        </a:rPr>
                        <a:t>ΒΙΟΜΗΧΑΝΙΚΩΝ ΕΡΕΥΝΩΝ</a:t>
                      </a:r>
                      <a:endParaRPr kumimoji="0" lang="el-GR" sz="1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tab pos="2636838" algn="ctr"/>
                          <a:tab pos="5273675" algn="r"/>
                        </a:tabLst>
                      </a:pPr>
                      <a:r>
                        <a:rPr kumimoji="0" lang="en-US" sz="1100" b="1" i="0" u="none" strike="noStrike" cap="none" normalizeH="0" baseline="0" smtClean="0">
                          <a:ln>
                            <a:noFill/>
                          </a:ln>
                          <a:solidFill>
                            <a:schemeClr val="tx1"/>
                          </a:solidFill>
                          <a:effectLst/>
                          <a:latin typeface="Tahoma" pitchFamily="34" charset="0"/>
                          <a:cs typeface="Times New Roman" pitchFamily="18" charset="0"/>
                        </a:rPr>
                        <a:t>FOUNDATION FOR ECONOMIC &amp; INDUSTRIAL RESEARCH</a:t>
                      </a:r>
                      <a:endParaRPr kumimoji="0" lang="el-GR" sz="10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pic>
        <p:nvPicPr>
          <p:cNvPr id="14344" name="Picture 57"/>
          <p:cNvPicPr>
            <a:picLocks noChangeAspect="1" noChangeArrowheads="1"/>
          </p:cNvPicPr>
          <p:nvPr/>
        </p:nvPicPr>
        <p:blipFill>
          <a:blip r:embed="rId3" cstate="print"/>
          <a:srcRect/>
          <a:stretch>
            <a:fillRect/>
          </a:stretch>
        </p:blipFill>
        <p:spPr bwMode="auto">
          <a:xfrm>
            <a:off x="2484438" y="331788"/>
            <a:ext cx="549275" cy="547687"/>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pPr>
              <a:defRPr/>
            </a:pPr>
            <a:fld id="{3BEA0749-CA20-4C66-A6FF-7DF1B4C17471}" type="slidenum">
              <a:rPr lang="el-GR"/>
              <a:pPr>
                <a:defRPr/>
              </a:pPr>
              <a:t>1</a:t>
            </a:fld>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1 - Τίτλος"/>
          <p:cNvSpPr>
            <a:spLocks noGrp="1"/>
          </p:cNvSpPr>
          <p:nvPr>
            <p:ph type="title"/>
          </p:nvPr>
        </p:nvSpPr>
        <p:spPr>
          <a:xfrm>
            <a:off x="1908175" y="404813"/>
            <a:ext cx="6985000" cy="1143000"/>
          </a:xfrm>
          <a:noFill/>
        </p:spPr>
        <p:txBody>
          <a:bodyPr/>
          <a:lstStyle/>
          <a:p>
            <a:pPr algn="l" eaLnBrk="1" hangingPunct="1"/>
            <a:r>
              <a:rPr lang="el-GR" sz="2800" b="1" smtClean="0">
                <a:latin typeface="Arial" charset="0"/>
                <a:cs typeface="Arial" charset="0"/>
              </a:rPr>
              <a:t>Ελληνόκτητος στόλος: 1</a:t>
            </a:r>
            <a:r>
              <a:rPr lang="el-GR" sz="2800" b="1" baseline="30000" smtClean="0">
                <a:latin typeface="Arial" charset="0"/>
                <a:cs typeface="Arial" charset="0"/>
              </a:rPr>
              <a:t>η</a:t>
            </a:r>
            <a:r>
              <a:rPr lang="el-GR" sz="2800" b="1" smtClean="0">
                <a:latin typeface="Arial" charset="0"/>
                <a:cs typeface="Arial" charset="0"/>
              </a:rPr>
              <a:t> θέση παγκοσμίως σε όρους χωρητικότητας… 	</a:t>
            </a:r>
          </a:p>
        </p:txBody>
      </p:sp>
      <p:sp>
        <p:nvSpPr>
          <p:cNvPr id="24578" name="Content Placeholder 9"/>
          <p:cNvSpPr>
            <a:spLocks noGrp="1"/>
          </p:cNvSpPr>
          <p:nvPr>
            <p:ph sz="half" idx="2"/>
          </p:nvPr>
        </p:nvSpPr>
        <p:spPr>
          <a:xfrm>
            <a:off x="2268538" y="5013325"/>
            <a:ext cx="6486525" cy="1717675"/>
          </a:xfrm>
        </p:spPr>
        <p:txBody>
          <a:bodyPr/>
          <a:lstStyle/>
          <a:p>
            <a:pPr eaLnBrk="1" hangingPunct="1">
              <a:lnSpc>
                <a:spcPct val="80000"/>
              </a:lnSpc>
            </a:pPr>
            <a:r>
              <a:rPr lang="el-GR" sz="2000" smtClean="0">
                <a:latin typeface="Arial" charset="0"/>
                <a:cs typeface="Arial" charset="0"/>
              </a:rPr>
              <a:t>Στα 3.677 τα ελληνόκτητα ποντοπόρα πλοία το 2012</a:t>
            </a:r>
          </a:p>
          <a:p>
            <a:pPr eaLnBrk="1" hangingPunct="1">
              <a:lnSpc>
                <a:spcPct val="80000"/>
              </a:lnSpc>
            </a:pPr>
            <a:r>
              <a:rPr lang="el-GR" sz="2000" smtClean="0">
                <a:latin typeface="Arial" charset="0"/>
                <a:cs typeface="Arial" charset="0"/>
              </a:rPr>
              <a:t>Οι μισές περίπου εισηγμένες ναυτιλιακές σε </a:t>
            </a:r>
            <a:r>
              <a:rPr lang="en-GB" sz="2000" smtClean="0">
                <a:latin typeface="Arial" charset="0"/>
                <a:cs typeface="Arial" charset="0"/>
              </a:rPr>
              <a:t>NASDAQ </a:t>
            </a:r>
            <a:r>
              <a:rPr lang="el-GR" sz="2000" smtClean="0">
                <a:latin typeface="Arial" charset="0"/>
                <a:cs typeface="Arial" charset="0"/>
              </a:rPr>
              <a:t>και </a:t>
            </a:r>
            <a:r>
              <a:rPr lang="en-GB" sz="2000" smtClean="0">
                <a:latin typeface="Arial" charset="0"/>
                <a:cs typeface="Arial" charset="0"/>
              </a:rPr>
              <a:t>NYSE </a:t>
            </a:r>
            <a:r>
              <a:rPr lang="el-GR" sz="2000" smtClean="0">
                <a:latin typeface="Arial" charset="0"/>
                <a:cs typeface="Arial" charset="0"/>
              </a:rPr>
              <a:t>είναι ελληνικών συμφερόντων </a:t>
            </a:r>
          </a:p>
        </p:txBody>
      </p:sp>
      <p:sp>
        <p:nvSpPr>
          <p:cNvPr id="24579" name="7 - TextBox"/>
          <p:cNvSpPr txBox="1">
            <a:spLocks noChangeArrowheads="1"/>
          </p:cNvSpPr>
          <p:nvPr/>
        </p:nvSpPr>
        <p:spPr bwMode="auto">
          <a:xfrm>
            <a:off x="2627313" y="4581525"/>
            <a:ext cx="3889375" cy="246063"/>
          </a:xfrm>
          <a:prstGeom prst="rect">
            <a:avLst/>
          </a:prstGeom>
          <a:noFill/>
          <a:ln w="9525">
            <a:noFill/>
            <a:miter lim="800000"/>
            <a:headEnd/>
            <a:tailEnd/>
          </a:ln>
        </p:spPr>
        <p:txBody>
          <a:bodyPr>
            <a:spAutoFit/>
          </a:bodyPr>
          <a:lstStyle/>
          <a:p>
            <a:r>
              <a:rPr lang="el-GR" sz="1000" b="1">
                <a:cs typeface="Arial" charset="0"/>
              </a:rPr>
              <a:t>Πηγή</a:t>
            </a:r>
            <a:r>
              <a:rPr lang="el-GR" sz="1000">
                <a:cs typeface="Arial" charset="0"/>
              </a:rPr>
              <a:t>:</a:t>
            </a:r>
            <a:r>
              <a:rPr lang="en-US" sz="1000">
                <a:cs typeface="Arial" charset="0"/>
              </a:rPr>
              <a:t> ISL,</a:t>
            </a:r>
            <a:r>
              <a:rPr lang="el-GR" sz="1000">
                <a:cs typeface="Arial" charset="0"/>
              </a:rPr>
              <a:t> </a:t>
            </a:r>
            <a:r>
              <a:rPr lang="en-US" sz="1000">
                <a:cs typeface="Arial" charset="0"/>
              </a:rPr>
              <a:t>Shipping and statistics market review Vol.5</a:t>
            </a:r>
            <a:r>
              <a:rPr lang="el-GR" sz="1000">
                <a:cs typeface="Arial" charset="0"/>
              </a:rPr>
              <a:t>6</a:t>
            </a:r>
            <a:endParaRPr lang="en-US" sz="1000">
              <a:cs typeface="Arial" charset="0"/>
            </a:endParaRPr>
          </a:p>
        </p:txBody>
      </p:sp>
      <p:graphicFrame>
        <p:nvGraphicFramePr>
          <p:cNvPr id="8" name="Chart 7"/>
          <p:cNvGraphicFramePr/>
          <p:nvPr/>
        </p:nvGraphicFramePr>
        <p:xfrm>
          <a:off x="2555776" y="1772816"/>
          <a:ext cx="6192688" cy="2752885"/>
        </p:xfrm>
        <a:graphic>
          <a:graphicData uri="http://schemas.openxmlformats.org/drawingml/2006/chart">
            <c:chart xmlns:c="http://schemas.openxmlformats.org/drawingml/2006/chart" xmlns:r="http://schemas.openxmlformats.org/officeDocument/2006/relationships" r:id="rId3"/>
          </a:graphicData>
        </a:graphic>
      </p:graphicFrame>
      <p:sp>
        <p:nvSpPr>
          <p:cNvPr id="7" name="Slide Number Placeholder 6"/>
          <p:cNvSpPr>
            <a:spLocks noGrp="1"/>
          </p:cNvSpPr>
          <p:nvPr>
            <p:ph type="sldNum" sz="quarter" idx="12"/>
          </p:nvPr>
        </p:nvSpPr>
        <p:spPr/>
        <p:txBody>
          <a:bodyPr/>
          <a:lstStyle/>
          <a:p>
            <a:pPr>
              <a:defRPr/>
            </a:pPr>
            <a:fld id="{E9A1FA2E-BDEB-4E00-B97E-236768C296FB}" type="slidenum">
              <a:rPr lang="el-GR"/>
              <a:pPr>
                <a:defRPr/>
              </a:pPr>
              <a:t>10</a:t>
            </a:fld>
            <a:endParaRPr lang="el-G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1 - Τίτλος"/>
          <p:cNvSpPr>
            <a:spLocks noGrp="1"/>
          </p:cNvSpPr>
          <p:nvPr>
            <p:ph type="title"/>
          </p:nvPr>
        </p:nvSpPr>
        <p:spPr>
          <a:xfrm>
            <a:off x="2268538" y="274638"/>
            <a:ext cx="6418262" cy="1143000"/>
          </a:xfrm>
          <a:noFill/>
        </p:spPr>
        <p:txBody>
          <a:bodyPr/>
          <a:lstStyle/>
          <a:p>
            <a:pPr eaLnBrk="1" hangingPunct="1"/>
            <a:r>
              <a:rPr lang="el-GR" sz="2400" b="1" smtClean="0">
                <a:latin typeface="Arial" charset="0"/>
                <a:cs typeface="Arial" charset="0"/>
              </a:rPr>
              <a:t>…ενώ παρά την ύφεση οι έλληνες εφοπλιστές εξακολουθούν να επενδύουν σε νεότευκτα πλοία</a:t>
            </a:r>
          </a:p>
        </p:txBody>
      </p:sp>
      <p:sp>
        <p:nvSpPr>
          <p:cNvPr id="4" name="3 - Θέση αριθμού διαφάνειας"/>
          <p:cNvSpPr>
            <a:spLocks noGrp="1"/>
          </p:cNvSpPr>
          <p:nvPr>
            <p:ph type="sldNum" sz="quarter" idx="12"/>
          </p:nvPr>
        </p:nvSpPr>
        <p:spPr/>
        <p:txBody>
          <a:bodyPr/>
          <a:lstStyle/>
          <a:p>
            <a:pPr>
              <a:defRPr/>
            </a:pPr>
            <a:fld id="{D9719BC0-8B0F-43BB-85AA-4D6CE05F19FC}" type="slidenum">
              <a:rPr lang="el-GR"/>
              <a:pPr>
                <a:defRPr/>
              </a:pPr>
              <a:t>11</a:t>
            </a:fld>
            <a:endParaRPr lang="el-GR" dirty="0"/>
          </a:p>
        </p:txBody>
      </p:sp>
      <p:sp>
        <p:nvSpPr>
          <p:cNvPr id="12" name="11 - Θέση περιεχομένου"/>
          <p:cNvSpPr>
            <a:spLocks noGrp="1"/>
          </p:cNvSpPr>
          <p:nvPr>
            <p:ph sz="half" idx="4294967295"/>
          </p:nvPr>
        </p:nvSpPr>
        <p:spPr>
          <a:xfrm>
            <a:off x="2411413" y="5229225"/>
            <a:ext cx="6481762" cy="1628775"/>
          </a:xfrm>
        </p:spPr>
        <p:txBody>
          <a:bodyPr>
            <a:normAutofit/>
          </a:bodyPr>
          <a:lstStyle/>
          <a:p>
            <a:pPr eaLnBrk="1" hangingPunct="1">
              <a:lnSpc>
                <a:spcPct val="80000"/>
              </a:lnSpc>
            </a:pPr>
            <a:r>
              <a:rPr lang="el-GR" sz="1600" smtClean="0">
                <a:latin typeface="Arial" charset="0"/>
                <a:cs typeface="Arial" charset="0"/>
              </a:rPr>
              <a:t>Πρώτη χώρα σε επενδυτική δαπάνη για νεότευκτα πλοία: $31,5 δισ, σύμφωνα με αξίες συμβολαίων ως τον Μάρτιο 2012</a:t>
            </a:r>
          </a:p>
          <a:p>
            <a:pPr eaLnBrk="1" hangingPunct="1">
              <a:lnSpc>
                <a:spcPct val="80000"/>
              </a:lnSpc>
            </a:pPr>
            <a:r>
              <a:rPr lang="el-GR" sz="1600" smtClean="0">
                <a:latin typeface="Arial" charset="0"/>
                <a:cs typeface="Arial" charset="0"/>
              </a:rPr>
              <a:t>Διαφοροποιείται το μίγμα </a:t>
            </a:r>
            <a:r>
              <a:rPr lang="el-GR" sz="1600" b="1" smtClean="0">
                <a:latin typeface="Arial" charset="0"/>
                <a:cs typeface="Arial" charset="0"/>
              </a:rPr>
              <a:t>τύπου πλοίου </a:t>
            </a:r>
            <a:r>
              <a:rPr lang="el-GR" sz="1600" smtClean="0">
                <a:latin typeface="Arial" charset="0"/>
                <a:cs typeface="Arial" charset="0"/>
              </a:rPr>
              <a:t>και </a:t>
            </a:r>
            <a:r>
              <a:rPr lang="el-GR" sz="1600" b="1" smtClean="0">
                <a:latin typeface="Arial" charset="0"/>
                <a:cs typeface="Arial" charset="0"/>
              </a:rPr>
              <a:t>χωρητικότητας </a:t>
            </a:r>
            <a:r>
              <a:rPr lang="el-GR" sz="1600" smtClean="0">
                <a:latin typeface="Arial" charset="0"/>
                <a:cs typeface="Arial" charset="0"/>
              </a:rPr>
              <a:t>(</a:t>
            </a:r>
            <a:r>
              <a:rPr lang="en-GB" sz="1600" smtClean="0">
                <a:latin typeface="Arial" charset="0"/>
                <a:cs typeface="Arial" charset="0"/>
              </a:rPr>
              <a:t>LNG, </a:t>
            </a:r>
            <a:r>
              <a:rPr lang="el-GR" sz="1600" smtClean="0">
                <a:latin typeface="Arial" charset="0"/>
                <a:cs typeface="Arial" charset="0"/>
              </a:rPr>
              <a:t>μεγαλύτερα πλοία)</a:t>
            </a:r>
          </a:p>
          <a:p>
            <a:pPr eaLnBrk="1" hangingPunct="1">
              <a:lnSpc>
                <a:spcPct val="80000"/>
              </a:lnSpc>
            </a:pPr>
            <a:r>
              <a:rPr lang="el-GR" sz="1600" b="1" smtClean="0">
                <a:latin typeface="Arial" charset="0"/>
                <a:cs typeface="Arial" charset="0"/>
              </a:rPr>
              <a:t>Μειώνεται </a:t>
            </a:r>
            <a:r>
              <a:rPr lang="el-GR" sz="1600" smtClean="0">
                <a:latin typeface="Arial" charset="0"/>
                <a:cs typeface="Arial" charset="0"/>
              </a:rPr>
              <a:t>ο μέσος όρος ηλικίας του ελληνόκτητου στόλου σε σχέση με τον παγκόσμιο μέσο όρο</a:t>
            </a:r>
            <a:r>
              <a:rPr lang="en-US" sz="1600" smtClean="0">
                <a:latin typeface="Arial" charset="0"/>
                <a:cs typeface="Arial" charset="0"/>
              </a:rPr>
              <a:t> </a:t>
            </a:r>
            <a:endParaRPr lang="el-GR" sz="1600" b="1" smtClean="0">
              <a:latin typeface="Arial" charset="0"/>
              <a:cs typeface="Arial" charset="0"/>
            </a:endParaRPr>
          </a:p>
        </p:txBody>
      </p:sp>
      <p:sp>
        <p:nvSpPr>
          <p:cNvPr id="10" name="5 - TextBox"/>
          <p:cNvSpPr txBox="1">
            <a:spLocks noChangeArrowheads="1"/>
          </p:cNvSpPr>
          <p:nvPr/>
        </p:nvSpPr>
        <p:spPr bwMode="auto">
          <a:xfrm>
            <a:off x="5688013" y="4941888"/>
            <a:ext cx="3455987" cy="246062"/>
          </a:xfrm>
          <a:prstGeom prst="rect">
            <a:avLst/>
          </a:prstGeom>
          <a:noFill/>
          <a:ln w="9525">
            <a:noFill/>
            <a:miter lim="800000"/>
            <a:headEnd/>
            <a:tailEnd/>
          </a:ln>
        </p:spPr>
        <p:txBody>
          <a:bodyPr>
            <a:spAutoFit/>
          </a:bodyPr>
          <a:lstStyle/>
          <a:p>
            <a:pPr fontAlgn="auto">
              <a:spcBef>
                <a:spcPts val="0"/>
              </a:spcBef>
              <a:spcAft>
                <a:spcPts val="0"/>
              </a:spcAft>
              <a:defRPr/>
            </a:pPr>
            <a:r>
              <a:rPr lang="el-GR" sz="1000" b="1" dirty="0">
                <a:latin typeface="+mj-lt"/>
                <a:cs typeface="Tahoma" pitchFamily="34" charset="0"/>
              </a:rPr>
              <a:t>Πηγή:</a:t>
            </a:r>
            <a:r>
              <a:rPr lang="en-US" sz="1000" b="1" dirty="0">
                <a:latin typeface="+mj-lt"/>
                <a:cs typeface="Tahoma" pitchFamily="34" charset="0"/>
              </a:rPr>
              <a:t> </a:t>
            </a:r>
            <a:r>
              <a:rPr lang="en-GB" sz="1000" dirty="0">
                <a:latin typeface="+mj-lt"/>
                <a:cs typeface="Tahoma" pitchFamily="34" charset="0"/>
              </a:rPr>
              <a:t> World fleet monitor, </a:t>
            </a:r>
            <a:r>
              <a:rPr lang="en-GB" sz="1000" dirty="0" err="1">
                <a:latin typeface="+mj-lt"/>
                <a:cs typeface="Tahoma" pitchFamily="34" charset="0"/>
              </a:rPr>
              <a:t>Clarckson</a:t>
            </a:r>
            <a:r>
              <a:rPr lang="en-GB" sz="1000" dirty="0">
                <a:latin typeface="+mj-lt"/>
                <a:cs typeface="Tahoma" pitchFamily="34" charset="0"/>
              </a:rPr>
              <a:t> research services, 2012</a:t>
            </a:r>
            <a:endParaRPr lang="el-GR" sz="1000" dirty="0">
              <a:latin typeface="+mj-lt"/>
              <a:cs typeface="Tahoma" pitchFamily="34" charset="0"/>
            </a:endParaRPr>
          </a:p>
        </p:txBody>
      </p:sp>
      <p:graphicFrame>
        <p:nvGraphicFramePr>
          <p:cNvPr id="8" name="Chart 7"/>
          <p:cNvGraphicFramePr/>
          <p:nvPr/>
        </p:nvGraphicFramePr>
        <p:xfrm>
          <a:off x="2771800" y="1628800"/>
          <a:ext cx="6163072" cy="331236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a:xfrm>
            <a:off x="2268538" y="274638"/>
            <a:ext cx="6418262" cy="1143000"/>
          </a:xfrm>
          <a:noFill/>
        </p:spPr>
        <p:txBody>
          <a:bodyPr/>
          <a:lstStyle/>
          <a:p>
            <a:pPr eaLnBrk="1" hangingPunct="1"/>
            <a:r>
              <a:rPr lang="el-GR" sz="2800" b="1" smtClean="0">
                <a:latin typeface="Arial" charset="0"/>
                <a:cs typeface="Arial" charset="0"/>
              </a:rPr>
              <a:t>Διαχρονικά πλεονασματικό το ισοζύγιο Μεταφορών </a:t>
            </a:r>
          </a:p>
        </p:txBody>
      </p:sp>
      <p:sp>
        <p:nvSpPr>
          <p:cNvPr id="4" name="Slide Number Placeholder 3"/>
          <p:cNvSpPr>
            <a:spLocks noGrp="1"/>
          </p:cNvSpPr>
          <p:nvPr>
            <p:ph type="sldNum" sz="quarter" idx="12"/>
          </p:nvPr>
        </p:nvSpPr>
        <p:spPr/>
        <p:txBody>
          <a:bodyPr/>
          <a:lstStyle/>
          <a:p>
            <a:pPr>
              <a:defRPr/>
            </a:pPr>
            <a:fld id="{ACB404F6-0A40-481B-8CFC-A9DB16AC7C37}" type="slidenum">
              <a:rPr lang="el-GR"/>
              <a:pPr>
                <a:defRPr/>
              </a:pPr>
              <a:t>12</a:t>
            </a:fld>
            <a:endParaRPr lang="el-GR" dirty="0"/>
          </a:p>
        </p:txBody>
      </p:sp>
      <p:sp>
        <p:nvSpPr>
          <p:cNvPr id="28675" name="TextBox 5"/>
          <p:cNvSpPr txBox="1">
            <a:spLocks noChangeArrowheads="1"/>
          </p:cNvSpPr>
          <p:nvPr/>
        </p:nvSpPr>
        <p:spPr bwMode="auto">
          <a:xfrm>
            <a:off x="4030663" y="5157788"/>
            <a:ext cx="5113337" cy="276225"/>
          </a:xfrm>
          <a:prstGeom prst="rect">
            <a:avLst/>
          </a:prstGeom>
          <a:noFill/>
          <a:ln w="9525">
            <a:noFill/>
            <a:miter lim="800000"/>
            <a:headEnd/>
            <a:tailEnd/>
          </a:ln>
        </p:spPr>
        <p:txBody>
          <a:bodyPr>
            <a:spAutoFit/>
          </a:bodyPr>
          <a:lstStyle/>
          <a:p>
            <a:r>
              <a:rPr lang="el-GR" sz="1200" b="1">
                <a:cs typeface="Arial" charset="0"/>
              </a:rPr>
              <a:t>Πηγή</a:t>
            </a:r>
            <a:r>
              <a:rPr lang="el-GR" sz="1200">
                <a:cs typeface="Arial" charset="0"/>
              </a:rPr>
              <a:t>: Ετήσια στοιχεία ισοζυγίου υπηρεσιών Τράπεζα της Ελλάδος,</a:t>
            </a:r>
            <a:r>
              <a:rPr lang="en-GB" sz="1200">
                <a:cs typeface="Arial" charset="0"/>
              </a:rPr>
              <a:t> </a:t>
            </a:r>
            <a:r>
              <a:rPr lang="el-GR" sz="1200">
                <a:cs typeface="Arial" charset="0"/>
              </a:rPr>
              <a:t>2013</a:t>
            </a:r>
          </a:p>
        </p:txBody>
      </p:sp>
      <p:sp>
        <p:nvSpPr>
          <p:cNvPr id="28676" name="TextBox 7"/>
          <p:cNvSpPr txBox="1">
            <a:spLocks noChangeArrowheads="1"/>
          </p:cNvSpPr>
          <p:nvPr/>
        </p:nvSpPr>
        <p:spPr bwMode="auto">
          <a:xfrm>
            <a:off x="2268538" y="5661025"/>
            <a:ext cx="6407150" cy="661988"/>
          </a:xfrm>
          <a:prstGeom prst="rect">
            <a:avLst/>
          </a:prstGeom>
          <a:noFill/>
          <a:ln w="9525">
            <a:noFill/>
            <a:miter lim="800000"/>
            <a:headEnd/>
            <a:tailEnd/>
          </a:ln>
        </p:spPr>
        <p:txBody>
          <a:bodyPr>
            <a:spAutoFit/>
          </a:bodyPr>
          <a:lstStyle/>
          <a:p>
            <a:pPr>
              <a:spcBef>
                <a:spcPts val="300"/>
              </a:spcBef>
              <a:spcAft>
                <a:spcPts val="300"/>
              </a:spcAft>
              <a:buFont typeface="Arial" charset="0"/>
              <a:buChar char="•"/>
            </a:pPr>
            <a:r>
              <a:rPr lang="el-GR" sz="1600">
                <a:cs typeface="Arial" charset="0"/>
              </a:rPr>
              <a:t> Αντιπροσωπεύει περίπου το </a:t>
            </a:r>
            <a:r>
              <a:rPr lang="el-GR" sz="1600" b="1">
                <a:cs typeface="Arial" charset="0"/>
              </a:rPr>
              <a:t>μισό</a:t>
            </a:r>
            <a:r>
              <a:rPr lang="el-GR" sz="1600">
                <a:cs typeface="Arial" charset="0"/>
              </a:rPr>
              <a:t> ισοζύγιο υπηρεσιών (2012)</a:t>
            </a:r>
          </a:p>
          <a:p>
            <a:pPr>
              <a:spcBef>
                <a:spcPts val="300"/>
              </a:spcBef>
              <a:spcAft>
                <a:spcPts val="300"/>
              </a:spcAft>
              <a:buFont typeface="Arial" charset="0"/>
              <a:buChar char="•"/>
            </a:pPr>
            <a:r>
              <a:rPr lang="el-GR" sz="1600">
                <a:cs typeface="Arial" charset="0"/>
              </a:rPr>
              <a:t> </a:t>
            </a:r>
            <a:r>
              <a:rPr lang="el-GR" sz="1600" b="1">
                <a:cs typeface="Arial" charset="0"/>
              </a:rPr>
              <a:t>Μειώνει</a:t>
            </a:r>
            <a:r>
              <a:rPr lang="el-GR" sz="1600">
                <a:cs typeface="Arial" charset="0"/>
              </a:rPr>
              <a:t> κατά 33,3% το έλλειμμα του εμπορικού ισοζυγίου </a:t>
            </a:r>
          </a:p>
        </p:txBody>
      </p:sp>
      <p:graphicFrame>
        <p:nvGraphicFramePr>
          <p:cNvPr id="7" name="Chart 6"/>
          <p:cNvGraphicFramePr/>
          <p:nvPr/>
        </p:nvGraphicFramePr>
        <p:xfrm>
          <a:off x="2308732" y="1628800"/>
          <a:ext cx="6801971" cy="341587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3"/>
          <p:cNvSpPr>
            <a:spLocks noGrp="1"/>
          </p:cNvSpPr>
          <p:nvPr>
            <p:ph type="title"/>
          </p:nvPr>
        </p:nvSpPr>
        <p:spPr/>
        <p:txBody>
          <a:bodyPr/>
          <a:lstStyle/>
          <a:p>
            <a:pPr eaLnBrk="1" hangingPunct="1"/>
            <a:r>
              <a:rPr lang="el-GR" sz="2800" cap="none" smtClean="0">
                <a:latin typeface="Arial" charset="0"/>
                <a:cs typeface="Arial" charset="0"/>
              </a:rPr>
              <a:t>ΙΙΙ. Η συμβολή της ελληνόκτητης ναυτιλίας στην ελληνική οικονομία</a:t>
            </a:r>
          </a:p>
        </p:txBody>
      </p:sp>
      <p:sp>
        <p:nvSpPr>
          <p:cNvPr id="3" name="Slide Number Placeholder 2"/>
          <p:cNvSpPr>
            <a:spLocks noGrp="1"/>
          </p:cNvSpPr>
          <p:nvPr>
            <p:ph type="sldNum" sz="quarter" idx="12"/>
          </p:nvPr>
        </p:nvSpPr>
        <p:spPr/>
        <p:txBody>
          <a:bodyPr/>
          <a:lstStyle/>
          <a:p>
            <a:pPr>
              <a:defRPr/>
            </a:pPr>
            <a:fld id="{65772D26-4303-48C2-9381-259E41E0F787}" type="slidenum">
              <a:rPr lang="el-GR"/>
              <a:pPr>
                <a:defRPr/>
              </a:pPr>
              <a:t>13</a:t>
            </a:fld>
            <a:endParaRPr lang="el-G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a:xfrm>
            <a:off x="2051050" y="188913"/>
            <a:ext cx="6419850" cy="1143000"/>
          </a:xfrm>
        </p:spPr>
        <p:txBody>
          <a:bodyPr/>
          <a:lstStyle/>
          <a:p>
            <a:pPr eaLnBrk="1" hangingPunct="1"/>
            <a:r>
              <a:rPr lang="el-GR" sz="2400" b="1" smtClean="0">
                <a:latin typeface="Arial" charset="0"/>
                <a:cs typeface="Arial" charset="0"/>
              </a:rPr>
              <a:t>Υπόδειγμα </a:t>
            </a:r>
            <a:r>
              <a:rPr lang="en-US" sz="2400" b="1" smtClean="0">
                <a:latin typeface="Arial" charset="0"/>
                <a:cs typeface="Arial" charset="0"/>
              </a:rPr>
              <a:t>Leontief</a:t>
            </a:r>
            <a:r>
              <a:rPr lang="en-US" sz="1800" b="1" smtClean="0">
                <a:latin typeface="Arial" charset="0"/>
                <a:cs typeface="Arial" charset="0"/>
              </a:rPr>
              <a:t> </a:t>
            </a:r>
            <a:r>
              <a:rPr lang="el-GR" sz="1800" b="1" smtClean="0">
                <a:latin typeface="Arial" charset="0"/>
                <a:cs typeface="Arial" charset="0"/>
              </a:rPr>
              <a:t>                                                           Εκτίμηση της άμεσης, έμμεσης και προκαλούμενης επίδρασης</a:t>
            </a:r>
          </a:p>
        </p:txBody>
      </p:sp>
      <p:sp>
        <p:nvSpPr>
          <p:cNvPr id="30722" name="Text Box 8"/>
          <p:cNvSpPr txBox="1">
            <a:spLocks noChangeArrowheads="1"/>
          </p:cNvSpPr>
          <p:nvPr/>
        </p:nvSpPr>
        <p:spPr bwMode="auto">
          <a:xfrm>
            <a:off x="7667625" y="692150"/>
            <a:ext cx="4038600" cy="2057400"/>
          </a:xfrm>
          <a:prstGeom prst="rect">
            <a:avLst/>
          </a:prstGeom>
          <a:noFill/>
          <a:ln w="9525">
            <a:noFill/>
            <a:miter lim="800000"/>
            <a:headEnd/>
            <a:tailEnd/>
          </a:ln>
        </p:spPr>
        <p:txBody>
          <a:bodyPr/>
          <a:lstStyle/>
          <a:p>
            <a:endParaRPr lang="el-GR" sz="800">
              <a:solidFill>
                <a:srgbClr val="FFFFFF"/>
              </a:solidFill>
              <a:latin typeface="Tahoma" pitchFamily="34" charset="0"/>
            </a:endParaRPr>
          </a:p>
        </p:txBody>
      </p:sp>
      <p:sp>
        <p:nvSpPr>
          <p:cNvPr id="30723" name="Text Box 9"/>
          <p:cNvSpPr txBox="1">
            <a:spLocks noChangeArrowheads="1"/>
          </p:cNvSpPr>
          <p:nvPr/>
        </p:nvSpPr>
        <p:spPr bwMode="auto">
          <a:xfrm>
            <a:off x="6084888" y="3573463"/>
            <a:ext cx="4038600" cy="1676400"/>
          </a:xfrm>
          <a:prstGeom prst="rect">
            <a:avLst/>
          </a:prstGeom>
          <a:noFill/>
          <a:ln w="9525">
            <a:noFill/>
            <a:miter lim="800000"/>
            <a:headEnd/>
            <a:tailEnd/>
          </a:ln>
        </p:spPr>
        <p:txBody>
          <a:bodyPr/>
          <a:lstStyle/>
          <a:p>
            <a:endParaRPr lang="el-GR" sz="800">
              <a:solidFill>
                <a:srgbClr val="FFFFFF"/>
              </a:solidFill>
              <a:cs typeface="Arial" charset="0"/>
            </a:endParaRPr>
          </a:p>
        </p:txBody>
      </p:sp>
      <p:grpSp>
        <p:nvGrpSpPr>
          <p:cNvPr id="30724" name="Group 16"/>
          <p:cNvGrpSpPr>
            <a:grpSpLocks/>
          </p:cNvGrpSpPr>
          <p:nvPr/>
        </p:nvGrpSpPr>
        <p:grpSpPr bwMode="auto">
          <a:xfrm>
            <a:off x="1476375" y="1412875"/>
            <a:ext cx="7024688" cy="4995863"/>
            <a:chOff x="1219200" y="1219200"/>
            <a:chExt cx="7162800" cy="5334000"/>
          </a:xfrm>
        </p:grpSpPr>
        <p:sp>
          <p:nvSpPr>
            <p:cNvPr id="75778" name="AutoShape 6"/>
            <p:cNvSpPr>
              <a:spLocks noChangeArrowheads="1"/>
            </p:cNvSpPr>
            <p:nvPr/>
          </p:nvSpPr>
          <p:spPr bwMode="auto">
            <a:xfrm>
              <a:off x="1219200" y="1219200"/>
              <a:ext cx="2590800" cy="4038600"/>
            </a:xfrm>
            <a:prstGeom prst="roundRect">
              <a:avLst>
                <a:gd name="adj" fmla="val 16667"/>
              </a:avLst>
            </a:prstGeom>
            <a:solidFill>
              <a:schemeClr val="tx2">
                <a:lumMod val="60000"/>
                <a:lumOff val="40000"/>
              </a:schemeClr>
            </a:solidFill>
            <a:ln>
              <a:headEnd/>
              <a:tailEnd/>
            </a:ln>
          </p:spPr>
          <p:style>
            <a:lnRef idx="0">
              <a:schemeClr val="accent5"/>
            </a:lnRef>
            <a:fillRef idx="3">
              <a:schemeClr val="accent5"/>
            </a:fillRef>
            <a:effectRef idx="3">
              <a:schemeClr val="accent5"/>
            </a:effectRef>
            <a:fontRef idx="minor">
              <a:schemeClr val="lt1"/>
            </a:fontRef>
          </p:style>
          <p:txBody>
            <a:bodyPr wrap="none" anchor="ctr"/>
            <a:lstStyle/>
            <a:p>
              <a:pPr algn="ctr">
                <a:spcBef>
                  <a:spcPct val="50000"/>
                </a:spcBef>
                <a:spcAft>
                  <a:spcPts val="600"/>
                </a:spcAft>
                <a:defRPr/>
              </a:pPr>
              <a:r>
                <a:rPr lang="el-GR" sz="1600" b="1" u="sng" dirty="0">
                  <a:solidFill>
                    <a:schemeClr val="bg1"/>
                  </a:solidFill>
                  <a:latin typeface="Arial" pitchFamily="34" charset="0"/>
                  <a:cs typeface="Arial" pitchFamily="34" charset="0"/>
                </a:rPr>
                <a:t>Άμεση επίδραση</a:t>
              </a:r>
              <a:endParaRPr lang="el-GR" sz="1600" dirty="0">
                <a:solidFill>
                  <a:schemeClr val="bg1"/>
                </a:solidFill>
                <a:latin typeface="Arial" pitchFamily="34" charset="0"/>
                <a:cs typeface="Arial" pitchFamily="34" charset="0"/>
              </a:endParaRPr>
            </a:p>
            <a:p>
              <a:pPr algn="ctr">
                <a:spcBef>
                  <a:spcPts val="0"/>
                </a:spcBef>
                <a:defRPr/>
              </a:pPr>
              <a:r>
                <a:rPr lang="el-GR" sz="1600" dirty="0">
                  <a:solidFill>
                    <a:schemeClr val="bg1"/>
                  </a:solidFill>
                  <a:latin typeface="Arial" pitchFamily="34" charset="0"/>
                  <a:cs typeface="Arial" pitchFamily="34" charset="0"/>
                </a:rPr>
                <a:t>Η επίδραση στην οικονομία </a:t>
              </a:r>
            </a:p>
            <a:p>
              <a:pPr algn="ctr">
                <a:spcBef>
                  <a:spcPts val="0"/>
                </a:spcBef>
                <a:defRPr/>
              </a:pPr>
              <a:r>
                <a:rPr lang="el-GR" sz="1600" dirty="0">
                  <a:solidFill>
                    <a:schemeClr val="bg1"/>
                  </a:solidFill>
                  <a:latin typeface="Arial" pitchFamily="34" charset="0"/>
                  <a:cs typeface="Arial" pitchFamily="34" charset="0"/>
                </a:rPr>
                <a:t>από την παραγωγική </a:t>
              </a:r>
            </a:p>
            <a:p>
              <a:pPr algn="ctr">
                <a:spcBef>
                  <a:spcPts val="0"/>
                </a:spcBef>
                <a:defRPr/>
              </a:pPr>
              <a:r>
                <a:rPr lang="el-GR" sz="1600" dirty="0">
                  <a:solidFill>
                    <a:schemeClr val="bg1"/>
                  </a:solidFill>
                  <a:latin typeface="Arial" pitchFamily="34" charset="0"/>
                  <a:cs typeface="Arial" pitchFamily="34" charset="0"/>
                </a:rPr>
                <a:t>δραστηριότητα  του</a:t>
              </a:r>
            </a:p>
            <a:p>
              <a:pPr algn="ctr">
                <a:spcBef>
                  <a:spcPts val="0"/>
                </a:spcBef>
                <a:defRPr/>
              </a:pPr>
              <a:r>
                <a:rPr lang="el-GR" sz="1600" dirty="0">
                  <a:solidFill>
                    <a:schemeClr val="bg1"/>
                  </a:solidFill>
                  <a:latin typeface="Arial" pitchFamily="34" charset="0"/>
                  <a:cs typeface="Arial" pitchFamily="34" charset="0"/>
                </a:rPr>
                <a:t> κλάδου</a:t>
              </a:r>
              <a:endParaRPr lang="el-GR" sz="1600" dirty="0">
                <a:latin typeface="Arial" pitchFamily="34" charset="0"/>
                <a:cs typeface="Arial" pitchFamily="34" charset="0"/>
              </a:endParaRPr>
            </a:p>
          </p:txBody>
        </p:sp>
        <p:sp>
          <p:nvSpPr>
            <p:cNvPr id="75779" name="AutoShape 7"/>
            <p:cNvSpPr>
              <a:spLocks noChangeArrowheads="1"/>
            </p:cNvSpPr>
            <p:nvPr/>
          </p:nvSpPr>
          <p:spPr bwMode="auto">
            <a:xfrm>
              <a:off x="4419600" y="1219200"/>
              <a:ext cx="3962400" cy="2133600"/>
            </a:xfrm>
            <a:prstGeom prst="roundRect">
              <a:avLst>
                <a:gd name="adj" fmla="val 16667"/>
              </a:avLst>
            </a:prstGeom>
            <a:ln>
              <a:headEnd/>
              <a:tailEnd/>
            </a:ln>
          </p:spPr>
          <p:style>
            <a:lnRef idx="0">
              <a:schemeClr val="accent4"/>
            </a:lnRef>
            <a:fillRef idx="3">
              <a:schemeClr val="accent4"/>
            </a:fillRef>
            <a:effectRef idx="3">
              <a:schemeClr val="accent4"/>
            </a:effectRef>
            <a:fontRef idx="minor">
              <a:schemeClr val="lt1"/>
            </a:fontRef>
          </p:style>
          <p:txBody>
            <a:bodyPr wrap="none" anchor="ctr"/>
            <a:lstStyle/>
            <a:p>
              <a:r>
                <a:rPr lang="el-GR">
                  <a:solidFill>
                    <a:srgbClr val="FFFFFF"/>
                  </a:solidFill>
                  <a:latin typeface="Arial" charset="0"/>
                  <a:cs typeface="Arial" charset="0"/>
                </a:rPr>
                <a:t> </a:t>
              </a:r>
            </a:p>
            <a:p>
              <a:pPr>
                <a:spcAft>
                  <a:spcPts val="600"/>
                </a:spcAft>
              </a:pPr>
              <a:r>
                <a:rPr lang="el-GR" b="1" u="sng">
                  <a:solidFill>
                    <a:srgbClr val="FFFFFF"/>
                  </a:solidFill>
                  <a:latin typeface="Arial" charset="0"/>
                  <a:cs typeface="Arial" charset="0"/>
                </a:rPr>
                <a:t>Έμμεση επίδραση</a:t>
              </a:r>
              <a:endParaRPr lang="en-US" b="1" u="sng">
                <a:solidFill>
                  <a:srgbClr val="FFFFFF"/>
                </a:solidFill>
                <a:latin typeface="Arial" charset="0"/>
                <a:cs typeface="Arial" charset="0"/>
              </a:endParaRPr>
            </a:p>
            <a:p>
              <a:r>
                <a:rPr lang="el-GR" sz="1600">
                  <a:solidFill>
                    <a:srgbClr val="FFFFFF"/>
                  </a:solidFill>
                  <a:latin typeface="Arial" charset="0"/>
                  <a:cs typeface="Arial" charset="0"/>
                </a:rPr>
                <a:t>Η επίδραση σε άλλους κλάδους </a:t>
              </a:r>
              <a:endParaRPr lang="en-GB" sz="1600">
                <a:solidFill>
                  <a:srgbClr val="FFFFFF"/>
                </a:solidFill>
                <a:latin typeface="Arial" charset="0"/>
                <a:cs typeface="Arial" charset="0"/>
              </a:endParaRPr>
            </a:p>
            <a:p>
              <a:r>
                <a:rPr lang="el-GR" sz="1600">
                  <a:solidFill>
                    <a:srgbClr val="FFFFFF"/>
                  </a:solidFill>
                  <a:latin typeface="Arial" charset="0"/>
                  <a:cs typeface="Arial" charset="0"/>
                </a:rPr>
                <a:t>οικονομικής δραστηριότητας οι </a:t>
              </a:r>
              <a:endParaRPr lang="en-GB" sz="1600">
                <a:solidFill>
                  <a:srgbClr val="FFFFFF"/>
                </a:solidFill>
                <a:latin typeface="Arial" charset="0"/>
                <a:cs typeface="Arial" charset="0"/>
              </a:endParaRPr>
            </a:p>
            <a:p>
              <a:r>
                <a:rPr lang="el-GR" sz="1600">
                  <a:solidFill>
                    <a:srgbClr val="FFFFFF"/>
                  </a:solidFill>
                  <a:latin typeface="Arial" charset="0"/>
                  <a:cs typeface="Arial" charset="0"/>
                </a:rPr>
                <a:t>οποίοι αποτελούν τους </a:t>
              </a:r>
              <a:endParaRPr lang="en-GB" sz="1600">
                <a:solidFill>
                  <a:srgbClr val="FFFFFF"/>
                </a:solidFill>
                <a:latin typeface="Arial" charset="0"/>
                <a:cs typeface="Arial" charset="0"/>
              </a:endParaRPr>
            </a:p>
            <a:p>
              <a:r>
                <a:rPr lang="el-GR" sz="1600">
                  <a:solidFill>
                    <a:srgbClr val="FFFFFF"/>
                  </a:solidFill>
                  <a:latin typeface="Arial" charset="0"/>
                  <a:cs typeface="Arial" charset="0"/>
                </a:rPr>
                <a:t>κυριότερους προμηθευτές της ναυτιλίας</a:t>
              </a:r>
            </a:p>
            <a:p>
              <a:r>
                <a:rPr lang="el-GR">
                  <a:solidFill>
                    <a:srgbClr val="FFFFFF"/>
                  </a:solidFill>
                  <a:latin typeface="Arial" charset="0"/>
                  <a:cs typeface="Arial" charset="0"/>
                </a:rPr>
                <a:t>  </a:t>
              </a:r>
            </a:p>
          </p:txBody>
        </p:sp>
        <p:sp>
          <p:nvSpPr>
            <p:cNvPr id="75780" name="AutoShape 8"/>
            <p:cNvSpPr>
              <a:spLocks noChangeArrowheads="1"/>
            </p:cNvSpPr>
            <p:nvPr/>
          </p:nvSpPr>
          <p:spPr bwMode="auto">
            <a:xfrm>
              <a:off x="4419600" y="3581400"/>
              <a:ext cx="3962400" cy="1676400"/>
            </a:xfrm>
            <a:prstGeom prst="roundRect">
              <a:avLst>
                <a:gd name="adj" fmla="val 16667"/>
              </a:avLst>
            </a:prstGeom>
            <a:ln>
              <a:headEnd/>
              <a:tailEnd/>
            </a:ln>
          </p:spPr>
          <p:style>
            <a:lnRef idx="0">
              <a:schemeClr val="accent2"/>
            </a:lnRef>
            <a:fillRef idx="3">
              <a:schemeClr val="accent2"/>
            </a:fillRef>
            <a:effectRef idx="3">
              <a:schemeClr val="accent2"/>
            </a:effectRef>
            <a:fontRef idx="minor">
              <a:schemeClr val="lt1"/>
            </a:fontRef>
          </p:style>
          <p:txBody>
            <a:bodyPr wrap="none" anchor="ctr"/>
            <a:lstStyle/>
            <a:p>
              <a:r>
                <a:rPr lang="el-GR" sz="900">
                  <a:solidFill>
                    <a:srgbClr val="FFFFFF"/>
                  </a:solidFill>
                  <a:latin typeface="Arial" charset="0"/>
                  <a:cs typeface="Arial" charset="0"/>
                </a:rPr>
                <a:t> </a:t>
              </a:r>
            </a:p>
            <a:p>
              <a:pPr>
                <a:spcAft>
                  <a:spcPts val="600"/>
                </a:spcAft>
              </a:pPr>
              <a:r>
                <a:rPr lang="el-GR" b="1" u="sng">
                  <a:solidFill>
                    <a:schemeClr val="bg1"/>
                  </a:solidFill>
                  <a:latin typeface="Arial" charset="0"/>
                  <a:cs typeface="Arial" charset="0"/>
                </a:rPr>
                <a:t>Προκαλούμενη επίδραση</a:t>
              </a:r>
              <a:endParaRPr lang="en-US" b="1" u="sng">
                <a:solidFill>
                  <a:schemeClr val="bg1"/>
                </a:solidFill>
                <a:latin typeface="Arial" charset="0"/>
                <a:cs typeface="Arial" charset="0"/>
              </a:endParaRPr>
            </a:p>
            <a:p>
              <a:r>
                <a:rPr lang="el-GR" sz="1600">
                  <a:solidFill>
                    <a:schemeClr val="bg1"/>
                  </a:solidFill>
                  <a:latin typeface="Arial" charset="0"/>
                  <a:cs typeface="Arial" charset="0"/>
                </a:rPr>
                <a:t>Η επίδραση από την</a:t>
              </a:r>
              <a:endParaRPr lang="en-GB" sz="1600">
                <a:solidFill>
                  <a:schemeClr val="bg1"/>
                </a:solidFill>
                <a:latin typeface="Arial" charset="0"/>
                <a:cs typeface="Arial" charset="0"/>
              </a:endParaRPr>
            </a:p>
            <a:p>
              <a:r>
                <a:rPr lang="el-GR" sz="1600">
                  <a:solidFill>
                    <a:schemeClr val="bg1"/>
                  </a:solidFill>
                  <a:latin typeface="Arial" charset="0"/>
                  <a:cs typeface="Arial" charset="0"/>
                </a:rPr>
                <a:t> κατανάλωση των νοικοκυριών </a:t>
              </a:r>
              <a:endParaRPr lang="en-GB" sz="1600">
                <a:solidFill>
                  <a:schemeClr val="bg1"/>
                </a:solidFill>
                <a:latin typeface="Arial" charset="0"/>
                <a:cs typeface="Arial" charset="0"/>
              </a:endParaRPr>
            </a:p>
            <a:p>
              <a:r>
                <a:rPr lang="el-GR" sz="1600">
                  <a:solidFill>
                    <a:schemeClr val="bg1"/>
                  </a:solidFill>
                  <a:latin typeface="Arial" charset="0"/>
                  <a:cs typeface="Arial" charset="0"/>
                </a:rPr>
                <a:t>που προέρχεται από τους μισθούς </a:t>
              </a:r>
              <a:endParaRPr lang="en-GB" sz="1600">
                <a:solidFill>
                  <a:schemeClr val="bg1"/>
                </a:solidFill>
                <a:latin typeface="Arial" charset="0"/>
                <a:cs typeface="Arial" charset="0"/>
              </a:endParaRPr>
            </a:p>
            <a:p>
              <a:r>
                <a:rPr lang="el-GR" sz="1600">
                  <a:solidFill>
                    <a:schemeClr val="bg1"/>
                  </a:solidFill>
                  <a:latin typeface="Arial" charset="0"/>
                  <a:cs typeface="Arial" charset="0"/>
                </a:rPr>
                <a:t>που αποκομίζουν οι εργαζόμενοι  </a:t>
              </a:r>
              <a:endParaRPr lang="el-GR" sz="900">
                <a:solidFill>
                  <a:srgbClr val="FFFFFF"/>
                </a:solidFill>
                <a:latin typeface="Arial" charset="0"/>
                <a:cs typeface="Arial" charset="0"/>
              </a:endParaRPr>
            </a:p>
            <a:p>
              <a:r>
                <a:rPr lang="el-GR" sz="900">
                  <a:solidFill>
                    <a:srgbClr val="FFFFFF"/>
                  </a:solidFill>
                  <a:latin typeface="Arial" charset="0"/>
                  <a:cs typeface="Arial" charset="0"/>
                </a:rPr>
                <a:t>  </a:t>
              </a:r>
              <a:endParaRPr lang="el-GR">
                <a:solidFill>
                  <a:srgbClr val="FFFFFF"/>
                </a:solidFill>
              </a:endParaRPr>
            </a:p>
          </p:txBody>
        </p:sp>
        <p:sp>
          <p:nvSpPr>
            <p:cNvPr id="75781" name="AutoShape 9"/>
            <p:cNvSpPr>
              <a:spLocks noChangeArrowheads="1"/>
            </p:cNvSpPr>
            <p:nvPr/>
          </p:nvSpPr>
          <p:spPr bwMode="auto">
            <a:xfrm>
              <a:off x="1219200" y="5562600"/>
              <a:ext cx="7162800" cy="990600"/>
            </a:xfrm>
            <a:prstGeom prst="roundRect">
              <a:avLst>
                <a:gd name="adj" fmla="val 16667"/>
              </a:avLst>
            </a:prstGeom>
            <a:solidFill>
              <a:srgbClr val="3920F4"/>
            </a:solidFill>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algn="ctr">
                <a:spcBef>
                  <a:spcPts val="0"/>
                </a:spcBef>
                <a:defRPr/>
              </a:pPr>
              <a:r>
                <a:rPr lang="el-GR" b="1" u="sng" dirty="0">
                  <a:solidFill>
                    <a:schemeClr val="bg1"/>
                  </a:solidFill>
                  <a:latin typeface="Arial" pitchFamily="34" charset="0"/>
                  <a:cs typeface="Arial" pitchFamily="34" charset="0"/>
                </a:rPr>
                <a:t>Συνολική επίδραση</a:t>
              </a:r>
            </a:p>
            <a:p>
              <a:pPr algn="ctr">
                <a:spcBef>
                  <a:spcPts val="0"/>
                </a:spcBef>
                <a:buFont typeface="Wingdings"/>
                <a:buChar char="à"/>
                <a:defRPr/>
              </a:pPr>
              <a:r>
                <a:rPr lang="el-GR" dirty="0">
                  <a:solidFill>
                    <a:schemeClr val="bg1"/>
                  </a:solidFill>
                  <a:latin typeface="Arial" pitchFamily="34" charset="0"/>
                  <a:cs typeface="Arial" pitchFamily="34" charset="0"/>
                  <a:sym typeface="Wingdings" pitchFamily="2" charset="2"/>
                </a:rPr>
                <a:t>Απασχόληση</a:t>
              </a:r>
            </a:p>
            <a:p>
              <a:pPr algn="ctr">
                <a:spcBef>
                  <a:spcPts val="0"/>
                </a:spcBef>
                <a:buFont typeface="Wingdings"/>
                <a:buChar char="à"/>
                <a:defRPr/>
              </a:pPr>
              <a:r>
                <a:rPr lang="el-GR" dirty="0">
                  <a:solidFill>
                    <a:schemeClr val="bg1"/>
                  </a:solidFill>
                  <a:latin typeface="Arial" pitchFamily="34" charset="0"/>
                  <a:cs typeface="Arial" pitchFamily="34" charset="0"/>
                  <a:sym typeface="Wingdings" pitchFamily="2" charset="2"/>
                </a:rPr>
                <a:t> Προστιθέμενη αξία</a:t>
              </a:r>
              <a:endParaRPr lang="el-GR" sz="1100" dirty="0">
                <a:latin typeface="Arial" pitchFamily="34" charset="0"/>
                <a:cs typeface="Arial" pitchFamily="34" charset="0"/>
              </a:endParaRPr>
            </a:p>
          </p:txBody>
        </p:sp>
        <p:sp>
          <p:nvSpPr>
            <p:cNvPr id="30737" name="AutoShape 11"/>
            <p:cNvSpPr>
              <a:spLocks noChangeArrowheads="1"/>
            </p:cNvSpPr>
            <p:nvPr/>
          </p:nvSpPr>
          <p:spPr bwMode="auto">
            <a:xfrm>
              <a:off x="3886200" y="2286000"/>
              <a:ext cx="457200" cy="304800"/>
            </a:xfrm>
            <a:prstGeom prst="rightArrow">
              <a:avLst>
                <a:gd name="adj1" fmla="val 50000"/>
                <a:gd name="adj2" fmla="val 37500"/>
              </a:avLst>
            </a:prstGeom>
            <a:solidFill>
              <a:srgbClr val="969696"/>
            </a:solidFill>
            <a:ln w="9525">
              <a:noFill/>
              <a:miter lim="800000"/>
              <a:headEnd/>
              <a:tailEnd/>
            </a:ln>
          </p:spPr>
          <p:txBody>
            <a:bodyPr wrap="none" anchor="ctr"/>
            <a:lstStyle/>
            <a:p>
              <a:endParaRPr lang="el-GR"/>
            </a:p>
          </p:txBody>
        </p:sp>
        <p:sp>
          <p:nvSpPr>
            <p:cNvPr id="30738" name="AutoShape 12"/>
            <p:cNvSpPr>
              <a:spLocks noChangeArrowheads="1"/>
            </p:cNvSpPr>
            <p:nvPr/>
          </p:nvSpPr>
          <p:spPr bwMode="auto">
            <a:xfrm>
              <a:off x="3886200" y="4191000"/>
              <a:ext cx="457200" cy="304800"/>
            </a:xfrm>
            <a:prstGeom prst="rightArrow">
              <a:avLst>
                <a:gd name="adj1" fmla="val 50000"/>
                <a:gd name="adj2" fmla="val 37500"/>
              </a:avLst>
            </a:prstGeom>
            <a:solidFill>
              <a:srgbClr val="969696"/>
            </a:solidFill>
            <a:ln w="9525">
              <a:noFill/>
              <a:miter lim="800000"/>
              <a:headEnd/>
              <a:tailEnd/>
            </a:ln>
          </p:spPr>
          <p:txBody>
            <a:bodyPr wrap="none" anchor="ctr"/>
            <a:lstStyle/>
            <a:p>
              <a:endParaRPr lang="el-GR"/>
            </a:p>
          </p:txBody>
        </p:sp>
        <p:sp>
          <p:nvSpPr>
            <p:cNvPr id="30739" name="Line 13"/>
            <p:cNvSpPr>
              <a:spLocks noChangeShapeType="1"/>
            </p:cNvSpPr>
            <p:nvPr/>
          </p:nvSpPr>
          <p:spPr bwMode="auto">
            <a:xfrm>
              <a:off x="5638800" y="3352800"/>
              <a:ext cx="0" cy="228600"/>
            </a:xfrm>
            <a:prstGeom prst="line">
              <a:avLst/>
            </a:prstGeom>
            <a:noFill/>
            <a:ln w="44450">
              <a:solidFill>
                <a:srgbClr val="969696"/>
              </a:solidFill>
              <a:round/>
              <a:headEnd/>
              <a:tailEnd type="triangle" w="med" len="med"/>
            </a:ln>
          </p:spPr>
          <p:txBody>
            <a:bodyPr/>
            <a:lstStyle/>
            <a:p>
              <a:endParaRPr lang="el-GR"/>
            </a:p>
          </p:txBody>
        </p:sp>
        <p:sp>
          <p:nvSpPr>
            <p:cNvPr id="30740" name="Line 14"/>
            <p:cNvSpPr>
              <a:spLocks noChangeShapeType="1"/>
            </p:cNvSpPr>
            <p:nvPr/>
          </p:nvSpPr>
          <p:spPr bwMode="auto">
            <a:xfrm>
              <a:off x="6934200" y="3352800"/>
              <a:ext cx="0" cy="228600"/>
            </a:xfrm>
            <a:prstGeom prst="line">
              <a:avLst/>
            </a:prstGeom>
            <a:noFill/>
            <a:ln w="44450">
              <a:solidFill>
                <a:srgbClr val="969696"/>
              </a:solidFill>
              <a:round/>
              <a:headEnd/>
              <a:tailEnd type="triangle" w="med" len="med"/>
            </a:ln>
          </p:spPr>
          <p:txBody>
            <a:bodyPr/>
            <a:lstStyle/>
            <a:p>
              <a:endParaRPr lang="el-GR"/>
            </a:p>
          </p:txBody>
        </p:sp>
        <p:sp>
          <p:nvSpPr>
            <p:cNvPr id="30741" name="AutoShape 15"/>
            <p:cNvSpPr>
              <a:spLocks noChangeArrowheads="1"/>
            </p:cNvSpPr>
            <p:nvPr/>
          </p:nvSpPr>
          <p:spPr bwMode="auto">
            <a:xfrm>
              <a:off x="2362200" y="5257800"/>
              <a:ext cx="228600" cy="304800"/>
            </a:xfrm>
            <a:prstGeom prst="downArrow">
              <a:avLst>
                <a:gd name="adj1" fmla="val 50000"/>
                <a:gd name="adj2" fmla="val 33333"/>
              </a:avLst>
            </a:prstGeom>
            <a:solidFill>
              <a:srgbClr val="969696"/>
            </a:solidFill>
            <a:ln w="9525">
              <a:noFill/>
              <a:miter lim="800000"/>
              <a:headEnd/>
              <a:tailEnd/>
            </a:ln>
          </p:spPr>
          <p:txBody>
            <a:bodyPr vert="eaVert" wrap="none" anchor="ctr"/>
            <a:lstStyle/>
            <a:p>
              <a:endParaRPr lang="el-GR"/>
            </a:p>
          </p:txBody>
        </p:sp>
        <p:sp>
          <p:nvSpPr>
            <p:cNvPr id="30742" name="AutoShape 16"/>
            <p:cNvSpPr>
              <a:spLocks noChangeArrowheads="1"/>
            </p:cNvSpPr>
            <p:nvPr/>
          </p:nvSpPr>
          <p:spPr bwMode="auto">
            <a:xfrm>
              <a:off x="6324600" y="5257800"/>
              <a:ext cx="228600" cy="304800"/>
            </a:xfrm>
            <a:prstGeom prst="downArrow">
              <a:avLst>
                <a:gd name="adj1" fmla="val 50000"/>
                <a:gd name="adj2" fmla="val 33333"/>
              </a:avLst>
            </a:prstGeom>
            <a:solidFill>
              <a:srgbClr val="969696"/>
            </a:solidFill>
            <a:ln w="9525">
              <a:noFill/>
              <a:miter lim="800000"/>
              <a:headEnd/>
              <a:tailEnd/>
            </a:ln>
          </p:spPr>
          <p:txBody>
            <a:bodyPr vert="eaVert" wrap="none" anchor="ctr"/>
            <a:lstStyle/>
            <a:p>
              <a:endParaRPr lang="el-GR"/>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82"/>
          <p:cNvSpPr>
            <a:spLocks noChangeArrowheads="1"/>
          </p:cNvSpPr>
          <p:nvPr/>
        </p:nvSpPr>
        <p:spPr bwMode="auto">
          <a:xfrm>
            <a:off x="1951038" y="1773238"/>
            <a:ext cx="2260600" cy="758825"/>
          </a:xfrm>
          <a:prstGeom prst="rect">
            <a:avLst/>
          </a:prstGeom>
          <a:solidFill>
            <a:srgbClr val="0070C0"/>
          </a:solidFill>
          <a:ln w="9525" algn="ctr">
            <a:noFill/>
            <a:miter lim="800000"/>
            <a:headEnd/>
            <a:tailEnd/>
          </a:ln>
          <a:effectLst>
            <a:outerShdw dist="107763" dir="18900000" algn="ctr" rotWithShape="0">
              <a:srgbClr val="808080">
                <a:alpha val="50000"/>
              </a:srgbClr>
            </a:outerShdw>
          </a:effectLst>
        </p:spPr>
        <p:txBody>
          <a:bodyPr lIns="55778" tIns="27889" rIns="55778" bIns="27889"/>
          <a:lstStyle/>
          <a:p>
            <a:pPr algn="ctr">
              <a:defRPr/>
            </a:pPr>
            <a:r>
              <a:rPr lang="el-GR" sz="1200" b="1" dirty="0">
                <a:solidFill>
                  <a:schemeClr val="bg1"/>
                </a:solidFill>
                <a:latin typeface="Arial" pitchFamily="34" charset="0"/>
                <a:cs typeface="Arial" pitchFamily="34" charset="0"/>
              </a:rPr>
              <a:t>Αξία παραγωγής:</a:t>
            </a:r>
          </a:p>
          <a:p>
            <a:pPr algn="ctr">
              <a:defRPr/>
            </a:pPr>
            <a:r>
              <a:rPr lang="el-GR" sz="1200" b="1" dirty="0">
                <a:solidFill>
                  <a:schemeClr val="bg1"/>
                </a:solidFill>
                <a:latin typeface="Arial" pitchFamily="34" charset="0"/>
                <a:cs typeface="Arial" pitchFamily="34" charset="0"/>
              </a:rPr>
              <a:t>€</a:t>
            </a:r>
            <a:r>
              <a:rPr lang="en-US" sz="1200" b="1" dirty="0">
                <a:solidFill>
                  <a:schemeClr val="bg1"/>
                </a:solidFill>
                <a:latin typeface="Arial" pitchFamily="34" charset="0"/>
                <a:cs typeface="Arial" pitchFamily="34" charset="0"/>
              </a:rPr>
              <a:t>13,8 </a:t>
            </a:r>
            <a:r>
              <a:rPr lang="el-GR" sz="1200" b="1" dirty="0" err="1">
                <a:solidFill>
                  <a:schemeClr val="bg1"/>
                </a:solidFill>
                <a:latin typeface="Arial" pitchFamily="34" charset="0"/>
                <a:cs typeface="Arial" pitchFamily="34" charset="0"/>
              </a:rPr>
              <a:t>δις</a:t>
            </a:r>
            <a:r>
              <a:rPr lang="el-GR" sz="1200" b="1" dirty="0">
                <a:solidFill>
                  <a:schemeClr val="bg1"/>
                </a:solidFill>
                <a:latin typeface="Arial" pitchFamily="34" charset="0"/>
                <a:cs typeface="Arial" pitchFamily="34" charset="0"/>
              </a:rPr>
              <a:t> </a:t>
            </a:r>
          </a:p>
          <a:p>
            <a:pPr algn="ctr">
              <a:defRPr/>
            </a:pPr>
            <a:r>
              <a:rPr lang="el-GR" sz="1200" dirty="0">
                <a:solidFill>
                  <a:schemeClr val="bg1"/>
                </a:solidFill>
                <a:latin typeface="Arial" pitchFamily="34" charset="0"/>
                <a:cs typeface="Arial" pitchFamily="34" charset="0"/>
              </a:rPr>
              <a:t>(εκ των οποίων €1</a:t>
            </a:r>
            <a:r>
              <a:rPr lang="en-US" sz="1200" dirty="0">
                <a:solidFill>
                  <a:schemeClr val="bg1"/>
                </a:solidFill>
                <a:latin typeface="Arial" pitchFamily="34" charset="0"/>
                <a:cs typeface="Arial" pitchFamily="34" charset="0"/>
              </a:rPr>
              <a:t>2,8</a:t>
            </a:r>
            <a:r>
              <a:rPr lang="el-GR" sz="1200" dirty="0">
                <a:solidFill>
                  <a:schemeClr val="bg1"/>
                </a:solidFill>
                <a:latin typeface="Arial" pitchFamily="34" charset="0"/>
                <a:cs typeface="Arial" pitchFamily="34" charset="0"/>
              </a:rPr>
              <a:t> </a:t>
            </a:r>
            <a:r>
              <a:rPr lang="el-GR" sz="1200" dirty="0" err="1">
                <a:solidFill>
                  <a:schemeClr val="bg1"/>
                </a:solidFill>
                <a:latin typeface="Arial" pitchFamily="34" charset="0"/>
                <a:cs typeface="Arial" pitchFamily="34" charset="0"/>
              </a:rPr>
              <a:t>δισ</a:t>
            </a:r>
            <a:r>
              <a:rPr lang="el-GR" sz="1200" dirty="0">
                <a:solidFill>
                  <a:schemeClr val="bg1"/>
                </a:solidFill>
                <a:latin typeface="Arial" pitchFamily="34" charset="0"/>
                <a:cs typeface="Arial" pitchFamily="34" charset="0"/>
              </a:rPr>
              <a:t> εξαγωγές) </a:t>
            </a:r>
          </a:p>
        </p:txBody>
      </p:sp>
      <p:sp>
        <p:nvSpPr>
          <p:cNvPr id="31746" name="1 - Τίτλος"/>
          <p:cNvSpPr>
            <a:spLocks noGrp="1"/>
          </p:cNvSpPr>
          <p:nvPr>
            <p:ph type="title"/>
          </p:nvPr>
        </p:nvSpPr>
        <p:spPr>
          <a:xfrm>
            <a:off x="2268538" y="274638"/>
            <a:ext cx="6418262" cy="1143000"/>
          </a:xfrm>
          <a:noFill/>
        </p:spPr>
        <p:txBody>
          <a:bodyPr lIns="180000" rIns="180000"/>
          <a:lstStyle/>
          <a:p>
            <a:pPr eaLnBrk="1" hangingPunct="1"/>
            <a:r>
              <a:rPr lang="el-GR" sz="2400" b="1" smtClean="0">
                <a:latin typeface="Arial" charset="0"/>
                <a:cs typeface="Arial" charset="0"/>
              </a:rPr>
              <a:t>Η Ναυτιλία φέρνει σημαντικού ύψους συνάλλαγμα (€12,8 δις. το 2009) με ευρύτερες επιδράσεις στην οικονομία </a:t>
            </a:r>
          </a:p>
        </p:txBody>
      </p:sp>
      <p:sp>
        <p:nvSpPr>
          <p:cNvPr id="38" name="Slide Number Placeholder 37"/>
          <p:cNvSpPr>
            <a:spLocks noGrp="1"/>
          </p:cNvSpPr>
          <p:nvPr>
            <p:ph type="sldNum" sz="quarter" idx="12"/>
          </p:nvPr>
        </p:nvSpPr>
        <p:spPr/>
        <p:txBody>
          <a:bodyPr/>
          <a:lstStyle/>
          <a:p>
            <a:pPr>
              <a:defRPr/>
            </a:pPr>
            <a:fld id="{E85281CD-4267-432D-868A-3C3D9D0961F9}" type="slidenum">
              <a:rPr lang="el-GR" smtClean="0"/>
              <a:pPr>
                <a:defRPr/>
              </a:pPr>
              <a:t>15</a:t>
            </a:fld>
            <a:endParaRPr lang="el-GR"/>
          </a:p>
        </p:txBody>
      </p:sp>
      <p:sp>
        <p:nvSpPr>
          <p:cNvPr id="31748" name="3 - Θέση αριθμού διαφάνειας"/>
          <p:cNvSpPr txBox="1">
            <a:spLocks noGrp="1"/>
          </p:cNvSpPr>
          <p:nvPr/>
        </p:nvSpPr>
        <p:spPr bwMode="auto">
          <a:xfrm>
            <a:off x="7010400" y="6381750"/>
            <a:ext cx="2133600" cy="476250"/>
          </a:xfrm>
          <a:prstGeom prst="rect">
            <a:avLst/>
          </a:prstGeom>
          <a:noFill/>
          <a:ln w="9525">
            <a:noFill/>
            <a:miter lim="800000"/>
            <a:headEnd/>
            <a:tailEnd/>
          </a:ln>
        </p:spPr>
        <p:txBody>
          <a:bodyPr anchor="ctr"/>
          <a:lstStyle/>
          <a:p>
            <a:pPr algn="r"/>
            <a:endParaRPr lang="el-GR" sz="1400"/>
          </a:p>
        </p:txBody>
      </p:sp>
      <p:sp>
        <p:nvSpPr>
          <p:cNvPr id="2" name="Rectangle 82"/>
          <p:cNvSpPr>
            <a:spLocks noChangeArrowheads="1"/>
          </p:cNvSpPr>
          <p:nvPr/>
        </p:nvSpPr>
        <p:spPr bwMode="auto">
          <a:xfrm>
            <a:off x="533400" y="3886200"/>
            <a:ext cx="2362200" cy="533400"/>
          </a:xfrm>
          <a:prstGeom prst="rect">
            <a:avLst/>
          </a:prstGeom>
          <a:solidFill>
            <a:srgbClr val="0070C0"/>
          </a:solidFill>
          <a:ln w="9525" algn="ctr">
            <a:noFill/>
            <a:miter lim="800000"/>
            <a:headEnd/>
            <a:tailEnd/>
          </a:ln>
          <a:effectLst>
            <a:outerShdw dist="107763" dir="18900000" algn="ctr" rotWithShape="0">
              <a:srgbClr val="808080">
                <a:alpha val="50000"/>
              </a:srgbClr>
            </a:outerShdw>
          </a:effectLst>
        </p:spPr>
        <p:txBody>
          <a:bodyPr lIns="55778" tIns="27889" rIns="55778" bIns="27889"/>
          <a:lstStyle/>
          <a:p>
            <a:pPr algn="ctr">
              <a:defRPr/>
            </a:pPr>
            <a:r>
              <a:rPr lang="el-GR" sz="1400" b="1" dirty="0">
                <a:solidFill>
                  <a:schemeClr val="bg1"/>
                </a:solidFill>
              </a:rPr>
              <a:t>Εισροές από άλλους κλάδους: €2,6 δις</a:t>
            </a:r>
          </a:p>
        </p:txBody>
      </p:sp>
      <p:sp>
        <p:nvSpPr>
          <p:cNvPr id="3" name="Rectangle 82"/>
          <p:cNvSpPr>
            <a:spLocks noChangeArrowheads="1"/>
          </p:cNvSpPr>
          <p:nvPr/>
        </p:nvSpPr>
        <p:spPr bwMode="auto">
          <a:xfrm>
            <a:off x="1905000" y="3068638"/>
            <a:ext cx="2306638" cy="504825"/>
          </a:xfrm>
          <a:prstGeom prst="rect">
            <a:avLst/>
          </a:prstGeom>
          <a:solidFill>
            <a:srgbClr val="0070C0"/>
          </a:solidFill>
          <a:ln w="9525" algn="ctr">
            <a:noFill/>
            <a:miter lim="800000"/>
            <a:headEnd/>
            <a:tailEnd/>
          </a:ln>
          <a:effectLst>
            <a:outerShdw dist="107763" dir="18900000" algn="ctr" rotWithShape="0">
              <a:srgbClr val="808080">
                <a:alpha val="50000"/>
              </a:srgbClr>
            </a:outerShdw>
          </a:effectLst>
        </p:spPr>
        <p:txBody>
          <a:bodyPr lIns="55778" tIns="27889" rIns="55778" bIns="27889"/>
          <a:lstStyle/>
          <a:p>
            <a:pPr algn="ctr">
              <a:defRPr/>
            </a:pPr>
            <a:r>
              <a:rPr lang="el-GR" sz="1400" b="1" dirty="0">
                <a:solidFill>
                  <a:schemeClr val="bg1"/>
                </a:solidFill>
                <a:latin typeface="Arial" pitchFamily="34" charset="0"/>
                <a:cs typeface="Arial" pitchFamily="34" charset="0"/>
              </a:rPr>
              <a:t>Αναλώσεις :</a:t>
            </a:r>
          </a:p>
          <a:p>
            <a:pPr algn="ctr">
              <a:defRPr/>
            </a:pPr>
            <a:r>
              <a:rPr lang="el-GR" sz="1400" b="1" dirty="0">
                <a:solidFill>
                  <a:schemeClr val="bg1"/>
                </a:solidFill>
                <a:latin typeface="Arial" pitchFamily="34" charset="0"/>
                <a:cs typeface="Arial" pitchFamily="34" charset="0"/>
              </a:rPr>
              <a:t>€5,4 δις</a:t>
            </a:r>
          </a:p>
        </p:txBody>
      </p:sp>
      <p:sp>
        <p:nvSpPr>
          <p:cNvPr id="4" name="Rectangle 82"/>
          <p:cNvSpPr>
            <a:spLocks noChangeArrowheads="1"/>
          </p:cNvSpPr>
          <p:nvPr/>
        </p:nvSpPr>
        <p:spPr bwMode="auto">
          <a:xfrm>
            <a:off x="3048000" y="3886200"/>
            <a:ext cx="1447800" cy="533400"/>
          </a:xfrm>
          <a:prstGeom prst="rect">
            <a:avLst/>
          </a:prstGeom>
          <a:solidFill>
            <a:srgbClr val="0070C0"/>
          </a:solidFill>
          <a:ln w="9525" algn="ctr">
            <a:noFill/>
            <a:miter lim="800000"/>
            <a:headEnd/>
            <a:tailEnd/>
          </a:ln>
          <a:effectLst>
            <a:outerShdw dist="107763" dir="18900000" algn="ctr" rotWithShape="0">
              <a:srgbClr val="808080">
                <a:alpha val="50000"/>
              </a:srgbClr>
            </a:outerShdw>
          </a:effectLst>
        </p:spPr>
        <p:txBody>
          <a:bodyPr lIns="55778" tIns="27889" rIns="55778" bIns="27889"/>
          <a:lstStyle/>
          <a:p>
            <a:pPr algn="ctr">
              <a:defRPr/>
            </a:pPr>
            <a:r>
              <a:rPr lang="el-GR" sz="1400" b="1" dirty="0">
                <a:solidFill>
                  <a:srgbClr val="FFFFFF"/>
                </a:solidFill>
              </a:rPr>
              <a:t>Εισαγωγές: </a:t>
            </a:r>
          </a:p>
          <a:p>
            <a:pPr algn="ctr">
              <a:defRPr/>
            </a:pPr>
            <a:r>
              <a:rPr lang="el-GR" sz="1400" b="1" dirty="0">
                <a:solidFill>
                  <a:srgbClr val="FFFFFF"/>
                </a:solidFill>
              </a:rPr>
              <a:t>€2,4 δις</a:t>
            </a:r>
          </a:p>
        </p:txBody>
      </p:sp>
      <p:sp>
        <p:nvSpPr>
          <p:cNvPr id="31752" name="AutoShape 17"/>
          <p:cNvSpPr>
            <a:spLocks/>
          </p:cNvSpPr>
          <p:nvPr/>
        </p:nvSpPr>
        <p:spPr bwMode="auto">
          <a:xfrm>
            <a:off x="4419600" y="2286000"/>
            <a:ext cx="685800" cy="914400"/>
          </a:xfrm>
          <a:prstGeom prst="rightBrace">
            <a:avLst>
              <a:gd name="adj1" fmla="val 11111"/>
              <a:gd name="adj2" fmla="val 50000"/>
            </a:avLst>
          </a:prstGeom>
          <a:noFill/>
          <a:ln w="57150">
            <a:solidFill>
              <a:srgbClr val="0070C0"/>
            </a:solidFill>
            <a:round/>
            <a:headEnd/>
            <a:tailEnd/>
          </a:ln>
        </p:spPr>
        <p:txBody>
          <a:bodyPr wrap="none" anchor="ctr"/>
          <a:lstStyle/>
          <a:p>
            <a:endParaRPr lang="el-GR"/>
          </a:p>
        </p:txBody>
      </p:sp>
      <p:sp>
        <p:nvSpPr>
          <p:cNvPr id="5" name="Rectangle 82"/>
          <p:cNvSpPr>
            <a:spLocks noChangeArrowheads="1"/>
          </p:cNvSpPr>
          <p:nvPr/>
        </p:nvSpPr>
        <p:spPr bwMode="auto">
          <a:xfrm>
            <a:off x="5181600" y="2514600"/>
            <a:ext cx="1676400" cy="533400"/>
          </a:xfrm>
          <a:prstGeom prst="rect">
            <a:avLst/>
          </a:prstGeom>
          <a:solidFill>
            <a:srgbClr val="0070C0"/>
          </a:solidFill>
          <a:ln w="9525" algn="ctr">
            <a:noFill/>
            <a:miter lim="800000"/>
            <a:headEnd/>
            <a:tailEnd/>
          </a:ln>
          <a:effectLst>
            <a:outerShdw dist="107763" dir="18900000" algn="ctr" rotWithShape="0">
              <a:srgbClr val="808080">
                <a:alpha val="50000"/>
              </a:srgbClr>
            </a:outerShdw>
          </a:effectLst>
        </p:spPr>
        <p:txBody>
          <a:bodyPr lIns="55778" tIns="27889" rIns="55778" bIns="27889"/>
          <a:lstStyle/>
          <a:p>
            <a:pPr algn="ctr">
              <a:defRPr/>
            </a:pPr>
            <a:r>
              <a:rPr lang="el-GR" sz="1400" b="1" dirty="0">
                <a:solidFill>
                  <a:schemeClr val="bg1"/>
                </a:solidFill>
                <a:latin typeface="Arial" pitchFamily="34" charset="0"/>
                <a:cs typeface="Arial" pitchFamily="34" charset="0"/>
              </a:rPr>
              <a:t>Προστιθέμενη αξία: €8,4 δις</a:t>
            </a:r>
          </a:p>
        </p:txBody>
      </p:sp>
      <p:sp>
        <p:nvSpPr>
          <p:cNvPr id="6" name="Rectangle 82"/>
          <p:cNvSpPr>
            <a:spLocks noChangeArrowheads="1"/>
          </p:cNvSpPr>
          <p:nvPr/>
        </p:nvSpPr>
        <p:spPr bwMode="auto">
          <a:xfrm>
            <a:off x="7086600" y="2057400"/>
            <a:ext cx="1676400" cy="533400"/>
          </a:xfrm>
          <a:prstGeom prst="rect">
            <a:avLst/>
          </a:prstGeom>
          <a:solidFill>
            <a:srgbClr val="0070C0"/>
          </a:solidFill>
          <a:ln w="9525" algn="ctr">
            <a:noFill/>
            <a:miter lim="800000"/>
            <a:headEnd/>
            <a:tailEnd/>
          </a:ln>
          <a:effectLst>
            <a:outerShdw dist="107763" dir="18900000" algn="ctr" rotWithShape="0">
              <a:srgbClr val="808080">
                <a:alpha val="50000"/>
              </a:srgbClr>
            </a:outerShdw>
          </a:effectLst>
        </p:spPr>
        <p:txBody>
          <a:bodyPr lIns="55778" tIns="27889" rIns="55778" bIns="27889"/>
          <a:lstStyle/>
          <a:p>
            <a:pPr algn="ctr">
              <a:defRPr/>
            </a:pPr>
            <a:r>
              <a:rPr lang="el-GR" sz="1400" b="1" dirty="0">
                <a:solidFill>
                  <a:schemeClr val="bg1"/>
                </a:solidFill>
                <a:latin typeface="Arial" pitchFamily="34" charset="0"/>
                <a:cs typeface="Arial" pitchFamily="34" charset="0"/>
              </a:rPr>
              <a:t>Κέρδος: </a:t>
            </a:r>
          </a:p>
          <a:p>
            <a:pPr algn="ctr">
              <a:defRPr/>
            </a:pPr>
            <a:r>
              <a:rPr lang="el-GR" sz="1400" b="1" dirty="0">
                <a:solidFill>
                  <a:schemeClr val="bg1"/>
                </a:solidFill>
                <a:latin typeface="Arial" pitchFamily="34" charset="0"/>
                <a:cs typeface="Arial" pitchFamily="34" charset="0"/>
              </a:rPr>
              <a:t>€5,5δις</a:t>
            </a:r>
          </a:p>
        </p:txBody>
      </p:sp>
      <p:sp>
        <p:nvSpPr>
          <p:cNvPr id="8" name="Rectangle 82"/>
          <p:cNvSpPr>
            <a:spLocks noChangeArrowheads="1"/>
          </p:cNvSpPr>
          <p:nvPr/>
        </p:nvSpPr>
        <p:spPr bwMode="auto">
          <a:xfrm>
            <a:off x="7086600" y="3335338"/>
            <a:ext cx="1676400" cy="381000"/>
          </a:xfrm>
          <a:prstGeom prst="rect">
            <a:avLst/>
          </a:prstGeom>
          <a:solidFill>
            <a:srgbClr val="0070C0"/>
          </a:solidFill>
          <a:ln w="9525" algn="ctr">
            <a:noFill/>
            <a:miter lim="800000"/>
            <a:headEnd/>
            <a:tailEnd/>
          </a:ln>
          <a:effectLst>
            <a:outerShdw dist="107763" dir="18900000" algn="ctr" rotWithShape="0">
              <a:srgbClr val="808080">
                <a:alpha val="50000"/>
              </a:srgbClr>
            </a:outerShdw>
          </a:effectLst>
        </p:spPr>
        <p:txBody>
          <a:bodyPr lIns="55778" tIns="27889" rIns="55778" bIns="27889"/>
          <a:lstStyle/>
          <a:p>
            <a:pPr algn="ctr">
              <a:defRPr/>
            </a:pPr>
            <a:r>
              <a:rPr lang="el-GR" sz="1400" b="1" dirty="0">
                <a:solidFill>
                  <a:schemeClr val="bg1"/>
                </a:solidFill>
                <a:latin typeface="Arial" pitchFamily="34" charset="0"/>
                <a:cs typeface="Arial" pitchFamily="34" charset="0"/>
              </a:rPr>
              <a:t>Μισθοί: €926 εκ.</a:t>
            </a:r>
          </a:p>
        </p:txBody>
      </p:sp>
      <p:sp>
        <p:nvSpPr>
          <p:cNvPr id="9" name="Rectangle 82"/>
          <p:cNvSpPr>
            <a:spLocks noChangeArrowheads="1"/>
          </p:cNvSpPr>
          <p:nvPr/>
        </p:nvSpPr>
        <p:spPr bwMode="auto">
          <a:xfrm>
            <a:off x="7086600" y="2667000"/>
            <a:ext cx="1676400" cy="533400"/>
          </a:xfrm>
          <a:prstGeom prst="rect">
            <a:avLst/>
          </a:prstGeom>
          <a:solidFill>
            <a:srgbClr val="0070C0"/>
          </a:solidFill>
          <a:ln w="9525" algn="ctr">
            <a:noFill/>
            <a:miter lim="800000"/>
            <a:headEnd/>
            <a:tailEnd/>
          </a:ln>
          <a:effectLst>
            <a:outerShdw dist="107763" dir="18900000" algn="ctr" rotWithShape="0">
              <a:srgbClr val="808080">
                <a:alpha val="50000"/>
              </a:srgbClr>
            </a:outerShdw>
          </a:effectLst>
        </p:spPr>
        <p:txBody>
          <a:bodyPr lIns="55778" tIns="27889" rIns="55778" bIns="27889"/>
          <a:lstStyle/>
          <a:p>
            <a:pPr algn="ctr">
              <a:defRPr/>
            </a:pPr>
            <a:r>
              <a:rPr lang="el-GR" sz="1400" b="1" dirty="0">
                <a:solidFill>
                  <a:schemeClr val="bg1"/>
                </a:solidFill>
                <a:latin typeface="Arial" pitchFamily="34" charset="0"/>
                <a:cs typeface="Arial" pitchFamily="34" charset="0"/>
              </a:rPr>
              <a:t>Αποσβέσεις: </a:t>
            </a:r>
          </a:p>
          <a:p>
            <a:pPr algn="ctr">
              <a:defRPr/>
            </a:pPr>
            <a:r>
              <a:rPr lang="el-GR" sz="1400" b="1" dirty="0">
                <a:solidFill>
                  <a:schemeClr val="bg1"/>
                </a:solidFill>
                <a:latin typeface="Arial" pitchFamily="34" charset="0"/>
                <a:cs typeface="Arial" pitchFamily="34" charset="0"/>
              </a:rPr>
              <a:t>€2,2 δις</a:t>
            </a:r>
          </a:p>
        </p:txBody>
      </p:sp>
      <p:cxnSp>
        <p:nvCxnSpPr>
          <p:cNvPr id="31757" name="AutoShape 24"/>
          <p:cNvCxnSpPr>
            <a:cxnSpLocks noChangeShapeType="1"/>
            <a:stCxn id="3" idx="2"/>
            <a:endCxn id="2" idx="0"/>
          </p:cNvCxnSpPr>
          <p:nvPr/>
        </p:nvCxnSpPr>
        <p:spPr bwMode="auto">
          <a:xfrm rot="5400000">
            <a:off x="2230438" y="3057525"/>
            <a:ext cx="312737" cy="1344613"/>
          </a:xfrm>
          <a:prstGeom prst="bentConnector3">
            <a:avLst>
              <a:gd name="adj1" fmla="val 50000"/>
            </a:avLst>
          </a:prstGeom>
          <a:noFill/>
          <a:ln w="9525">
            <a:solidFill>
              <a:schemeClr val="tx1"/>
            </a:solidFill>
            <a:miter lim="800000"/>
            <a:headEnd/>
            <a:tailEnd type="triangle" w="med" len="med"/>
          </a:ln>
        </p:spPr>
      </p:cxnSp>
      <p:cxnSp>
        <p:nvCxnSpPr>
          <p:cNvPr id="31758" name="AutoShape 25"/>
          <p:cNvCxnSpPr>
            <a:cxnSpLocks noChangeShapeType="1"/>
            <a:stCxn id="3" idx="2"/>
            <a:endCxn id="4" idx="0"/>
          </p:cNvCxnSpPr>
          <p:nvPr/>
        </p:nvCxnSpPr>
        <p:spPr bwMode="auto">
          <a:xfrm rot="16200000" flipH="1">
            <a:off x="3259138" y="3373438"/>
            <a:ext cx="312737" cy="712787"/>
          </a:xfrm>
          <a:prstGeom prst="bentConnector3">
            <a:avLst>
              <a:gd name="adj1" fmla="val 50000"/>
            </a:avLst>
          </a:prstGeom>
          <a:noFill/>
          <a:ln w="9525">
            <a:solidFill>
              <a:schemeClr val="tx1"/>
            </a:solidFill>
            <a:miter lim="800000"/>
            <a:headEnd/>
            <a:tailEnd type="triangle" w="med" len="med"/>
          </a:ln>
        </p:spPr>
      </p:cxnSp>
      <p:cxnSp>
        <p:nvCxnSpPr>
          <p:cNvPr id="31759" name="AutoShape 26"/>
          <p:cNvCxnSpPr>
            <a:cxnSpLocks noChangeShapeType="1"/>
          </p:cNvCxnSpPr>
          <p:nvPr/>
        </p:nvCxnSpPr>
        <p:spPr bwMode="auto">
          <a:xfrm flipV="1">
            <a:off x="6858000" y="2324100"/>
            <a:ext cx="228600" cy="457200"/>
          </a:xfrm>
          <a:prstGeom prst="bentConnector3">
            <a:avLst>
              <a:gd name="adj1" fmla="val 50000"/>
            </a:avLst>
          </a:prstGeom>
          <a:noFill/>
          <a:ln w="9525">
            <a:solidFill>
              <a:schemeClr val="tx1"/>
            </a:solidFill>
            <a:miter lim="800000"/>
            <a:headEnd/>
            <a:tailEnd type="triangle" w="med" len="med"/>
          </a:ln>
        </p:spPr>
      </p:cxnSp>
      <p:cxnSp>
        <p:nvCxnSpPr>
          <p:cNvPr id="31760" name="AutoShape 27"/>
          <p:cNvCxnSpPr>
            <a:cxnSpLocks noChangeShapeType="1"/>
          </p:cNvCxnSpPr>
          <p:nvPr/>
        </p:nvCxnSpPr>
        <p:spPr bwMode="auto">
          <a:xfrm>
            <a:off x="6858000" y="2781300"/>
            <a:ext cx="228600" cy="152400"/>
          </a:xfrm>
          <a:prstGeom prst="bentConnector3">
            <a:avLst>
              <a:gd name="adj1" fmla="val 50000"/>
            </a:avLst>
          </a:prstGeom>
          <a:noFill/>
          <a:ln w="9525">
            <a:solidFill>
              <a:schemeClr val="tx1"/>
            </a:solidFill>
            <a:miter lim="800000"/>
            <a:headEnd/>
            <a:tailEnd type="triangle" w="med" len="med"/>
          </a:ln>
        </p:spPr>
      </p:cxnSp>
      <p:cxnSp>
        <p:nvCxnSpPr>
          <p:cNvPr id="31761" name="AutoShape 29"/>
          <p:cNvCxnSpPr>
            <a:cxnSpLocks noChangeShapeType="1"/>
            <a:stCxn id="5" idx="3"/>
            <a:endCxn id="8" idx="1"/>
          </p:cNvCxnSpPr>
          <p:nvPr/>
        </p:nvCxnSpPr>
        <p:spPr bwMode="auto">
          <a:xfrm>
            <a:off x="6858000" y="2781300"/>
            <a:ext cx="228600" cy="744538"/>
          </a:xfrm>
          <a:prstGeom prst="bentConnector3">
            <a:avLst>
              <a:gd name="adj1" fmla="val 50000"/>
            </a:avLst>
          </a:prstGeom>
          <a:noFill/>
          <a:ln w="9525">
            <a:solidFill>
              <a:schemeClr val="tx1"/>
            </a:solidFill>
            <a:miter lim="800000"/>
            <a:headEnd/>
            <a:tailEnd type="triangle" w="med" len="med"/>
          </a:ln>
        </p:spPr>
      </p:cxnSp>
      <p:sp>
        <p:nvSpPr>
          <p:cNvPr id="13" name="Rectangle 82"/>
          <p:cNvSpPr>
            <a:spLocks noChangeArrowheads="1"/>
          </p:cNvSpPr>
          <p:nvPr/>
        </p:nvSpPr>
        <p:spPr bwMode="auto">
          <a:xfrm>
            <a:off x="185738" y="1863725"/>
            <a:ext cx="1577975" cy="576263"/>
          </a:xfrm>
          <a:prstGeom prst="rect">
            <a:avLst/>
          </a:prstGeom>
          <a:solidFill>
            <a:srgbClr val="0070C0"/>
          </a:solidFill>
          <a:ln w="9525" algn="ctr">
            <a:noFill/>
            <a:miter lim="800000"/>
            <a:headEnd/>
            <a:tailEnd/>
          </a:ln>
          <a:effectLst>
            <a:outerShdw dist="107763" dir="18900000" algn="ctr" rotWithShape="0">
              <a:srgbClr val="808080">
                <a:alpha val="50000"/>
              </a:srgbClr>
            </a:outerShdw>
          </a:effectLst>
        </p:spPr>
        <p:txBody>
          <a:bodyPr lIns="55778" tIns="27889" rIns="55778" bIns="27889"/>
          <a:lstStyle/>
          <a:p>
            <a:pPr algn="ctr">
              <a:defRPr/>
            </a:pPr>
            <a:r>
              <a:rPr lang="el-GR" sz="1400" b="1" dirty="0" err="1">
                <a:solidFill>
                  <a:srgbClr val="FFFFFF"/>
                </a:solidFill>
                <a:latin typeface="Arial"/>
                <a:cs typeface="Arial"/>
              </a:rPr>
              <a:t>Απασχόληση</a:t>
            </a:r>
            <a:r>
              <a:rPr lang="el-GR" sz="1400" b="1" dirty="0">
                <a:solidFill>
                  <a:srgbClr val="FFFFFF"/>
                </a:solidFill>
                <a:latin typeface="Arial"/>
                <a:cs typeface="Arial"/>
              </a:rPr>
              <a:t>: </a:t>
            </a:r>
            <a:endParaRPr lang="en-GB" sz="1400" b="1" dirty="0">
              <a:solidFill>
                <a:srgbClr val="FFFFFF"/>
              </a:solidFill>
              <a:latin typeface="Arial"/>
              <a:cs typeface="Arial"/>
            </a:endParaRPr>
          </a:p>
          <a:p>
            <a:pPr algn="ctr">
              <a:defRPr/>
            </a:pPr>
            <a:r>
              <a:rPr lang="el-GR" sz="1400" b="1" dirty="0">
                <a:solidFill>
                  <a:srgbClr val="FFFFFF"/>
                </a:solidFill>
                <a:latin typeface="Arial"/>
                <a:cs typeface="Arial"/>
              </a:rPr>
              <a:t>34 χιλ.</a:t>
            </a:r>
          </a:p>
        </p:txBody>
      </p:sp>
      <p:cxnSp>
        <p:nvCxnSpPr>
          <p:cNvPr id="31763" name="AutoShape 34"/>
          <p:cNvCxnSpPr>
            <a:cxnSpLocks noChangeShapeType="1"/>
            <a:stCxn id="13" idx="3"/>
            <a:endCxn id="7" idx="1"/>
          </p:cNvCxnSpPr>
          <p:nvPr/>
        </p:nvCxnSpPr>
        <p:spPr bwMode="auto">
          <a:xfrm>
            <a:off x="1763713" y="2152650"/>
            <a:ext cx="187325" cy="0"/>
          </a:xfrm>
          <a:prstGeom prst="straightConnector1">
            <a:avLst/>
          </a:prstGeom>
          <a:noFill/>
          <a:ln w="9525">
            <a:solidFill>
              <a:schemeClr val="tx1"/>
            </a:solidFill>
            <a:round/>
            <a:headEnd/>
            <a:tailEnd type="triangle" w="med" len="med"/>
          </a:ln>
        </p:spPr>
      </p:cxnSp>
      <p:cxnSp>
        <p:nvCxnSpPr>
          <p:cNvPr id="31764" name="AutoShape 35"/>
          <p:cNvCxnSpPr>
            <a:cxnSpLocks noChangeShapeType="1"/>
            <a:stCxn id="7" idx="2"/>
            <a:endCxn id="3" idx="0"/>
          </p:cNvCxnSpPr>
          <p:nvPr/>
        </p:nvCxnSpPr>
        <p:spPr bwMode="auto">
          <a:xfrm flipH="1">
            <a:off x="3059113" y="2532063"/>
            <a:ext cx="22225" cy="536575"/>
          </a:xfrm>
          <a:prstGeom prst="straightConnector1">
            <a:avLst/>
          </a:prstGeom>
          <a:noFill/>
          <a:ln w="9525">
            <a:solidFill>
              <a:schemeClr val="tx1"/>
            </a:solidFill>
            <a:round/>
            <a:headEnd/>
            <a:tailEnd type="triangle" w="med" len="med"/>
          </a:ln>
        </p:spPr>
      </p:cxnSp>
      <p:cxnSp>
        <p:nvCxnSpPr>
          <p:cNvPr id="31765" name="AutoShape 50"/>
          <p:cNvCxnSpPr>
            <a:cxnSpLocks noChangeShapeType="1"/>
            <a:stCxn id="2" idx="2"/>
            <a:endCxn id="57" idx="0"/>
          </p:cNvCxnSpPr>
          <p:nvPr/>
        </p:nvCxnSpPr>
        <p:spPr bwMode="auto">
          <a:xfrm>
            <a:off x="1714500" y="4419600"/>
            <a:ext cx="3175" cy="449263"/>
          </a:xfrm>
          <a:prstGeom prst="straightConnector1">
            <a:avLst/>
          </a:prstGeom>
          <a:noFill/>
          <a:ln w="38100">
            <a:solidFill>
              <a:srgbClr val="FF0000"/>
            </a:solidFill>
            <a:miter lim="800000"/>
            <a:headEnd/>
            <a:tailEnd type="triangle" w="med" len="med"/>
          </a:ln>
        </p:spPr>
      </p:cxnSp>
      <p:sp>
        <p:nvSpPr>
          <p:cNvPr id="28" name="Rectangle 82"/>
          <p:cNvSpPr>
            <a:spLocks noChangeArrowheads="1"/>
          </p:cNvSpPr>
          <p:nvPr/>
        </p:nvSpPr>
        <p:spPr bwMode="auto">
          <a:xfrm>
            <a:off x="4648200" y="3886200"/>
            <a:ext cx="2057400" cy="533400"/>
          </a:xfrm>
          <a:prstGeom prst="rect">
            <a:avLst/>
          </a:prstGeom>
          <a:solidFill>
            <a:srgbClr val="0070C0"/>
          </a:solidFill>
          <a:ln w="9525" algn="ctr">
            <a:noFill/>
            <a:miter lim="800000"/>
            <a:headEnd/>
            <a:tailEnd/>
          </a:ln>
          <a:effectLst>
            <a:outerShdw dist="107763" dir="18900000" algn="ctr" rotWithShape="0">
              <a:srgbClr val="808080">
                <a:alpha val="50000"/>
              </a:srgbClr>
            </a:outerShdw>
          </a:effectLst>
        </p:spPr>
        <p:txBody>
          <a:bodyPr lIns="55778" tIns="27889" rIns="55778" bIns="27889"/>
          <a:lstStyle/>
          <a:p>
            <a:pPr algn="ctr">
              <a:defRPr/>
            </a:pPr>
            <a:r>
              <a:rPr lang="el-GR" sz="1400" b="1" dirty="0">
                <a:solidFill>
                  <a:srgbClr val="FFFFFF"/>
                </a:solidFill>
              </a:rPr>
              <a:t>Φόροι στα προϊόντα: </a:t>
            </a:r>
          </a:p>
          <a:p>
            <a:pPr algn="ctr">
              <a:defRPr/>
            </a:pPr>
            <a:r>
              <a:rPr lang="el-GR" sz="1400" b="1" dirty="0">
                <a:solidFill>
                  <a:srgbClr val="FFFFFF"/>
                </a:solidFill>
              </a:rPr>
              <a:t>€ 446 εκ.</a:t>
            </a:r>
          </a:p>
        </p:txBody>
      </p:sp>
      <p:cxnSp>
        <p:nvCxnSpPr>
          <p:cNvPr id="31767" name="AutoShape 25"/>
          <p:cNvCxnSpPr>
            <a:cxnSpLocks noChangeShapeType="1"/>
            <a:stCxn id="3" idx="2"/>
            <a:endCxn id="28" idx="0"/>
          </p:cNvCxnSpPr>
          <p:nvPr/>
        </p:nvCxnSpPr>
        <p:spPr bwMode="auto">
          <a:xfrm rot="16200000" flipH="1">
            <a:off x="4211638" y="2420938"/>
            <a:ext cx="312737" cy="2617787"/>
          </a:xfrm>
          <a:prstGeom prst="bentConnector3">
            <a:avLst>
              <a:gd name="adj1" fmla="val 50000"/>
            </a:avLst>
          </a:prstGeom>
          <a:noFill/>
          <a:ln w="9525">
            <a:solidFill>
              <a:schemeClr val="tx1"/>
            </a:solidFill>
            <a:miter lim="800000"/>
            <a:headEnd/>
            <a:tailEnd type="triangle" w="med" len="med"/>
          </a:ln>
        </p:spPr>
      </p:cxnSp>
      <p:sp>
        <p:nvSpPr>
          <p:cNvPr id="57" name="Rectangle 82"/>
          <p:cNvSpPr>
            <a:spLocks noChangeArrowheads="1"/>
          </p:cNvSpPr>
          <p:nvPr/>
        </p:nvSpPr>
        <p:spPr bwMode="auto">
          <a:xfrm>
            <a:off x="492125" y="4868863"/>
            <a:ext cx="2449513" cy="792162"/>
          </a:xfrm>
          <a:prstGeom prst="rect">
            <a:avLst/>
          </a:prstGeom>
          <a:solidFill>
            <a:srgbClr val="FF0000"/>
          </a:solidFill>
          <a:ln w="9525" algn="ctr">
            <a:noFill/>
            <a:miter lim="800000"/>
            <a:headEnd/>
            <a:tailEnd/>
          </a:ln>
          <a:effectLst>
            <a:outerShdw dist="107763" dir="18900000" algn="ctr" rotWithShape="0">
              <a:srgbClr val="808080">
                <a:alpha val="50000"/>
              </a:srgbClr>
            </a:outerShdw>
          </a:effectLst>
        </p:spPr>
        <p:txBody>
          <a:bodyPr lIns="55778" tIns="27889" rIns="55778" bIns="27889"/>
          <a:lstStyle/>
          <a:p>
            <a:pPr algn="ctr">
              <a:defRPr/>
            </a:pPr>
            <a:r>
              <a:rPr lang="el-GR" sz="1600" b="1" dirty="0">
                <a:solidFill>
                  <a:schemeClr val="bg1"/>
                </a:solidFill>
              </a:rPr>
              <a:t>Έμμεσες επιδράσεις κατά μήκος της αλυσίδας αξίας </a:t>
            </a:r>
          </a:p>
        </p:txBody>
      </p:sp>
      <p:sp>
        <p:nvSpPr>
          <p:cNvPr id="48" name="Rectangle 82"/>
          <p:cNvSpPr>
            <a:spLocks noChangeArrowheads="1"/>
          </p:cNvSpPr>
          <p:nvPr/>
        </p:nvSpPr>
        <p:spPr bwMode="auto">
          <a:xfrm>
            <a:off x="4427538" y="4868863"/>
            <a:ext cx="3744912" cy="792162"/>
          </a:xfrm>
          <a:prstGeom prst="rect">
            <a:avLst/>
          </a:prstGeom>
          <a:solidFill>
            <a:srgbClr val="FF0000"/>
          </a:solidFill>
          <a:ln w="9525" algn="ctr">
            <a:noFill/>
            <a:miter lim="800000"/>
            <a:headEnd/>
            <a:tailEnd/>
          </a:ln>
          <a:effectLst>
            <a:outerShdw dist="107763" dir="18900000" algn="ctr" rotWithShape="0">
              <a:srgbClr val="808080">
                <a:alpha val="50000"/>
              </a:srgbClr>
            </a:outerShdw>
          </a:effectLst>
        </p:spPr>
        <p:txBody>
          <a:bodyPr lIns="55778" tIns="27889" rIns="55778" bIns="27889"/>
          <a:lstStyle/>
          <a:p>
            <a:pPr algn="ctr">
              <a:defRPr/>
            </a:pPr>
            <a:r>
              <a:rPr lang="el-GR" sz="1600" b="1" dirty="0">
                <a:solidFill>
                  <a:schemeClr val="bg1"/>
                </a:solidFill>
              </a:rPr>
              <a:t>Προκαλούμενες επιδράσεις από την κατανάλωση του επιπλέον εισοδήματος</a:t>
            </a:r>
          </a:p>
        </p:txBody>
      </p:sp>
      <p:cxnSp>
        <p:nvCxnSpPr>
          <p:cNvPr id="31770" name="AutoShape 50"/>
          <p:cNvCxnSpPr>
            <a:cxnSpLocks noChangeShapeType="1"/>
            <a:stCxn id="8" idx="2"/>
            <a:endCxn id="48" idx="0"/>
          </p:cNvCxnSpPr>
          <p:nvPr/>
        </p:nvCxnSpPr>
        <p:spPr bwMode="auto">
          <a:xfrm rot="5400000">
            <a:off x="6536531" y="3480595"/>
            <a:ext cx="1152525" cy="1624012"/>
          </a:xfrm>
          <a:prstGeom prst="bentConnector3">
            <a:avLst>
              <a:gd name="adj1" fmla="val 70458"/>
            </a:avLst>
          </a:prstGeom>
          <a:noFill/>
          <a:ln w="38100">
            <a:solidFill>
              <a:srgbClr val="FF0000"/>
            </a:solidFill>
            <a:miter lim="800000"/>
            <a:headEnd/>
            <a:tailEnd type="triangle" w="med" len="med"/>
          </a:ln>
        </p:spPr>
      </p:cxnSp>
      <p:cxnSp>
        <p:nvCxnSpPr>
          <p:cNvPr id="31771" name="AutoShape 50"/>
          <p:cNvCxnSpPr>
            <a:cxnSpLocks noChangeShapeType="1"/>
            <a:stCxn id="57" idx="3"/>
            <a:endCxn id="48" idx="1"/>
          </p:cNvCxnSpPr>
          <p:nvPr/>
        </p:nvCxnSpPr>
        <p:spPr bwMode="auto">
          <a:xfrm>
            <a:off x="2941638" y="5265738"/>
            <a:ext cx="1485900" cy="0"/>
          </a:xfrm>
          <a:prstGeom prst="straightConnector1">
            <a:avLst/>
          </a:prstGeom>
          <a:noFill/>
          <a:ln w="38100">
            <a:solidFill>
              <a:srgbClr val="FF0000"/>
            </a:solidFill>
            <a:miter lim="800000"/>
            <a:headEnd/>
            <a:tailEnd type="triangle" w="med" len="med"/>
          </a:ln>
        </p:spPr>
      </p:cxnSp>
      <p:sp>
        <p:nvSpPr>
          <p:cNvPr id="62" name="TextBox 14"/>
          <p:cNvSpPr txBox="1"/>
          <p:nvPr/>
        </p:nvSpPr>
        <p:spPr>
          <a:xfrm>
            <a:off x="1403350" y="6092825"/>
            <a:ext cx="6769100" cy="366713"/>
          </a:xfrm>
          <a:prstGeom prst="rect">
            <a:avLst/>
          </a:prstGeom>
          <a:solidFill>
            <a:schemeClr val="bg2">
              <a:lumMod val="90000"/>
            </a:schemeClr>
          </a:solidFill>
          <a:ln>
            <a:noFill/>
          </a:ln>
          <a:effectLst>
            <a:outerShdw blurRad="50800" dist="38100" algn="l" rotWithShape="0">
              <a:prstClr val="black">
                <a:alpha val="40000"/>
              </a:prstClr>
            </a:outerShdw>
          </a:effectLst>
        </p:spPr>
        <p:txBody>
          <a:bodyPr>
            <a:spAutoFit/>
          </a:bodyPr>
          <a:lstStyle/>
          <a:p>
            <a:pPr algn="ctr"/>
            <a:r>
              <a:rPr lang="el-GR" b="1">
                <a:cs typeface="Arial" charset="0"/>
              </a:rPr>
              <a:t>Αύξηση αξίας παραγωγής σχεδόν στα </a:t>
            </a:r>
            <a:r>
              <a:rPr lang="el-GR">
                <a:cs typeface="Arial" charset="0"/>
              </a:rPr>
              <a:t>€15 δις το 2010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1 - Τίτλος"/>
          <p:cNvSpPr>
            <a:spLocks noGrp="1"/>
          </p:cNvSpPr>
          <p:nvPr>
            <p:ph type="title"/>
          </p:nvPr>
        </p:nvSpPr>
        <p:spPr>
          <a:xfrm>
            <a:off x="2268538" y="274638"/>
            <a:ext cx="6418262" cy="1143000"/>
          </a:xfrm>
        </p:spPr>
        <p:txBody>
          <a:bodyPr/>
          <a:lstStyle/>
          <a:p>
            <a:pPr eaLnBrk="1" hangingPunct="1"/>
            <a:r>
              <a:rPr lang="el-GR" sz="2800" b="1" smtClean="0">
                <a:latin typeface="Arial" charset="0"/>
                <a:cs typeface="Arial" charset="0"/>
              </a:rPr>
              <a:t>Συνολική επίδραση στην προστιθέμενη αξία: €13,3 δις. </a:t>
            </a:r>
            <a:br>
              <a:rPr lang="el-GR" sz="2800" b="1" smtClean="0">
                <a:latin typeface="Arial" charset="0"/>
                <a:cs typeface="Arial" charset="0"/>
              </a:rPr>
            </a:br>
            <a:r>
              <a:rPr lang="el-GR" sz="2800" b="1" smtClean="0">
                <a:latin typeface="Arial" charset="0"/>
                <a:cs typeface="Arial" charset="0"/>
              </a:rPr>
              <a:t>(περίπου 6,4% του ΑΕΠ)</a:t>
            </a:r>
          </a:p>
        </p:txBody>
      </p:sp>
      <p:sp>
        <p:nvSpPr>
          <p:cNvPr id="33794" name="8 - TextBox"/>
          <p:cNvSpPr txBox="1">
            <a:spLocks noChangeArrowheads="1"/>
          </p:cNvSpPr>
          <p:nvPr/>
        </p:nvSpPr>
        <p:spPr bwMode="auto">
          <a:xfrm>
            <a:off x="7235825" y="6381750"/>
            <a:ext cx="1600200" cy="246063"/>
          </a:xfrm>
          <a:prstGeom prst="rect">
            <a:avLst/>
          </a:prstGeom>
          <a:noFill/>
          <a:ln w="9525">
            <a:noFill/>
            <a:miter lim="800000"/>
            <a:headEnd/>
            <a:tailEnd/>
          </a:ln>
        </p:spPr>
        <p:txBody>
          <a:bodyPr>
            <a:spAutoFit/>
          </a:bodyPr>
          <a:lstStyle/>
          <a:p>
            <a:r>
              <a:rPr lang="el-GR" sz="1000" b="1">
                <a:cs typeface="Arial" charset="0"/>
              </a:rPr>
              <a:t>Πηγή: </a:t>
            </a:r>
            <a:r>
              <a:rPr lang="el-GR" sz="1000">
                <a:cs typeface="Arial" charset="0"/>
              </a:rPr>
              <a:t>Ι/Ο </a:t>
            </a:r>
            <a:r>
              <a:rPr lang="en-US" sz="1000">
                <a:cs typeface="Arial" charset="0"/>
              </a:rPr>
              <a:t>model, IOBE</a:t>
            </a:r>
            <a:endParaRPr lang="el-GR" sz="1000">
              <a:cs typeface="Arial" charset="0"/>
            </a:endParaRPr>
          </a:p>
        </p:txBody>
      </p:sp>
      <p:pic>
        <p:nvPicPr>
          <p:cNvPr id="33795" name="Picture 2" descr="MC900090503[1]"/>
          <p:cNvPicPr>
            <a:picLocks noChangeAspect="1" noChangeArrowheads="1"/>
          </p:cNvPicPr>
          <p:nvPr/>
        </p:nvPicPr>
        <p:blipFill>
          <a:blip r:embed="rId2" cstate="print"/>
          <a:srcRect/>
          <a:stretch>
            <a:fillRect/>
          </a:stretch>
        </p:blipFill>
        <p:spPr bwMode="auto">
          <a:xfrm>
            <a:off x="6948488" y="2276475"/>
            <a:ext cx="614362" cy="647700"/>
          </a:xfrm>
          <a:prstGeom prst="rect">
            <a:avLst/>
          </a:prstGeom>
          <a:noFill/>
          <a:ln w="9525">
            <a:noFill/>
            <a:miter lim="800000"/>
            <a:headEnd/>
            <a:tailEnd/>
          </a:ln>
        </p:spPr>
      </p:pic>
      <p:pic>
        <p:nvPicPr>
          <p:cNvPr id="33796" name="Εικόνα 13" descr="βιομηχανία,ναυτιλία,πλοία,πλωτά μέσα,σκάφη,συγκοινωνία,φορτηγά πλοία"/>
          <p:cNvPicPr>
            <a:picLocks noChangeAspect="1" noChangeArrowheads="1"/>
          </p:cNvPicPr>
          <p:nvPr/>
        </p:nvPicPr>
        <p:blipFill>
          <a:blip r:embed="rId3" cstate="print"/>
          <a:srcRect/>
          <a:stretch>
            <a:fillRect/>
          </a:stretch>
        </p:blipFill>
        <p:spPr bwMode="auto">
          <a:xfrm>
            <a:off x="3635375" y="3933825"/>
            <a:ext cx="795338" cy="793750"/>
          </a:xfrm>
          <a:prstGeom prst="rect">
            <a:avLst/>
          </a:prstGeom>
          <a:noFill/>
          <a:ln w="9525">
            <a:noFill/>
            <a:miter lim="800000"/>
            <a:headEnd/>
            <a:tailEnd/>
          </a:ln>
        </p:spPr>
      </p:pic>
      <p:pic>
        <p:nvPicPr>
          <p:cNvPr id="33797" name="Εικόνα 64" descr="MC900440380[1]"/>
          <p:cNvPicPr>
            <a:picLocks noChangeAspect="1" noChangeArrowheads="1"/>
          </p:cNvPicPr>
          <p:nvPr/>
        </p:nvPicPr>
        <p:blipFill>
          <a:blip r:embed="rId4" cstate="print"/>
          <a:srcRect/>
          <a:stretch>
            <a:fillRect/>
          </a:stretch>
        </p:blipFill>
        <p:spPr bwMode="auto">
          <a:xfrm>
            <a:off x="5076825" y="2924175"/>
            <a:ext cx="550863" cy="304800"/>
          </a:xfrm>
          <a:prstGeom prst="rect">
            <a:avLst/>
          </a:prstGeom>
          <a:noFill/>
          <a:ln w="9525">
            <a:noFill/>
            <a:miter lim="800000"/>
            <a:headEnd/>
            <a:tailEnd/>
          </a:ln>
        </p:spPr>
      </p:pic>
      <p:pic>
        <p:nvPicPr>
          <p:cNvPr id="33798" name="Εικόνα 63" descr="j0292020"/>
          <p:cNvPicPr>
            <a:picLocks noChangeAspect="1" noChangeArrowheads="1"/>
          </p:cNvPicPr>
          <p:nvPr/>
        </p:nvPicPr>
        <p:blipFill>
          <a:blip r:embed="rId5" cstate="print"/>
          <a:srcRect/>
          <a:stretch>
            <a:fillRect/>
          </a:stretch>
        </p:blipFill>
        <p:spPr bwMode="auto">
          <a:xfrm>
            <a:off x="5651500" y="2924175"/>
            <a:ext cx="646113" cy="333375"/>
          </a:xfrm>
          <a:prstGeom prst="rect">
            <a:avLst/>
          </a:prstGeom>
          <a:noFill/>
          <a:ln w="9525">
            <a:noFill/>
            <a:miter lim="800000"/>
            <a:headEnd/>
            <a:tailEnd/>
          </a:ln>
        </p:spPr>
      </p:pic>
      <p:sp>
        <p:nvSpPr>
          <p:cNvPr id="11" name="Slide Number Placeholder 10"/>
          <p:cNvSpPr>
            <a:spLocks noGrp="1"/>
          </p:cNvSpPr>
          <p:nvPr>
            <p:ph type="sldNum" sz="quarter" idx="12"/>
          </p:nvPr>
        </p:nvSpPr>
        <p:spPr/>
        <p:txBody>
          <a:bodyPr/>
          <a:lstStyle/>
          <a:p>
            <a:pPr>
              <a:defRPr/>
            </a:pPr>
            <a:fld id="{3679C320-7F8E-4039-892C-FBB6441B2321}" type="slidenum">
              <a:rPr lang="el-GR"/>
              <a:pPr>
                <a:defRPr/>
              </a:pPr>
              <a:t>16</a:t>
            </a:fld>
            <a:endParaRPr lang="el-GR" dirty="0"/>
          </a:p>
        </p:txBody>
      </p:sp>
      <p:grpSp>
        <p:nvGrpSpPr>
          <p:cNvPr id="33800" name="Group 13"/>
          <p:cNvGrpSpPr>
            <a:grpSpLocks/>
          </p:cNvGrpSpPr>
          <p:nvPr/>
        </p:nvGrpSpPr>
        <p:grpSpPr bwMode="auto">
          <a:xfrm>
            <a:off x="2124075" y="1844675"/>
            <a:ext cx="6840538" cy="3816350"/>
            <a:chOff x="2123728" y="1844824"/>
            <a:chExt cx="6840760" cy="3816424"/>
          </a:xfrm>
        </p:grpSpPr>
        <p:graphicFrame>
          <p:nvGraphicFramePr>
            <p:cNvPr id="7" name="6 - Γράφημα"/>
            <p:cNvGraphicFramePr/>
            <p:nvPr/>
          </p:nvGraphicFramePr>
          <p:xfrm>
            <a:off x="2123728" y="1844824"/>
            <a:ext cx="6779096" cy="3816424"/>
          </p:xfrm>
          <a:graphic>
            <a:graphicData uri="http://schemas.openxmlformats.org/drawingml/2006/chart">
              <c:chart xmlns:c="http://schemas.openxmlformats.org/drawingml/2006/chart" xmlns:r="http://schemas.openxmlformats.org/officeDocument/2006/relationships" r:id="rId6"/>
            </a:graphicData>
          </a:graphic>
        </p:graphicFrame>
        <p:sp>
          <p:nvSpPr>
            <p:cNvPr id="12" name="Up Arrow 11"/>
            <p:cNvSpPr/>
            <p:nvPr/>
          </p:nvSpPr>
          <p:spPr>
            <a:xfrm>
              <a:off x="7811926" y="2276632"/>
              <a:ext cx="720748" cy="2520999"/>
            </a:xfrm>
            <a:prstGeom prst="up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dirty="0"/>
            </a:p>
          </p:txBody>
        </p:sp>
        <p:sp>
          <p:nvSpPr>
            <p:cNvPr id="33803" name="TextBox 12"/>
            <p:cNvSpPr txBox="1">
              <a:spLocks noChangeArrowheads="1"/>
            </p:cNvSpPr>
            <p:nvPr/>
          </p:nvSpPr>
          <p:spPr bwMode="auto">
            <a:xfrm>
              <a:off x="7380312" y="4797152"/>
              <a:ext cx="1584176" cy="430887"/>
            </a:xfrm>
            <a:prstGeom prst="rect">
              <a:avLst/>
            </a:prstGeom>
            <a:noFill/>
            <a:ln w="9525">
              <a:noFill/>
              <a:miter lim="800000"/>
              <a:headEnd/>
              <a:tailEnd/>
            </a:ln>
          </p:spPr>
          <p:txBody>
            <a:bodyPr>
              <a:spAutoFit/>
            </a:bodyPr>
            <a:lstStyle/>
            <a:p>
              <a:pPr algn="ctr"/>
              <a:r>
                <a:rPr lang="el-GR" sz="1100" b="1">
                  <a:solidFill>
                    <a:srgbClr val="FF0000"/>
                  </a:solidFill>
                </a:rPr>
                <a:t>Συνολική συμβολή: €13,3 δις</a:t>
              </a:r>
            </a:p>
          </p:txBody>
        </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a:xfrm>
            <a:off x="2268538" y="274638"/>
            <a:ext cx="6418262" cy="1143000"/>
          </a:xfrm>
        </p:spPr>
        <p:txBody>
          <a:bodyPr/>
          <a:lstStyle/>
          <a:p>
            <a:pPr eaLnBrk="1" hangingPunct="1"/>
            <a:r>
              <a:rPr lang="el-GR" sz="2800" b="1" smtClean="0">
                <a:latin typeface="Arial" charset="0"/>
                <a:cs typeface="Arial" charset="0"/>
              </a:rPr>
              <a:t>Κλάδοι που ευνοούνται εμμέσως από τη ναυτιλία</a:t>
            </a:r>
            <a:endParaRPr lang="en-US" sz="2800" b="1" smtClean="0">
              <a:latin typeface="Arial" charset="0"/>
              <a:cs typeface="Arial" charset="0"/>
            </a:endParaRPr>
          </a:p>
        </p:txBody>
      </p:sp>
      <p:sp>
        <p:nvSpPr>
          <p:cNvPr id="4" name="Slide Number Placeholder 3"/>
          <p:cNvSpPr>
            <a:spLocks noGrp="1"/>
          </p:cNvSpPr>
          <p:nvPr>
            <p:ph type="sldNum" sz="quarter" idx="12"/>
          </p:nvPr>
        </p:nvSpPr>
        <p:spPr/>
        <p:txBody>
          <a:bodyPr/>
          <a:lstStyle/>
          <a:p>
            <a:pPr>
              <a:defRPr/>
            </a:pPr>
            <a:fld id="{88B289A6-A432-46E3-8AA6-D7300EB12F11}" type="slidenum">
              <a:rPr lang="el-GR" smtClean="0"/>
              <a:pPr>
                <a:defRPr/>
              </a:pPr>
              <a:t>17</a:t>
            </a:fld>
            <a:endParaRPr lang="el-GR" dirty="0"/>
          </a:p>
        </p:txBody>
      </p:sp>
      <p:graphicFrame>
        <p:nvGraphicFramePr>
          <p:cNvPr id="6" name="Chart 5"/>
          <p:cNvGraphicFramePr/>
          <p:nvPr/>
        </p:nvGraphicFramePr>
        <p:xfrm>
          <a:off x="2195736" y="1628800"/>
          <a:ext cx="6696744" cy="453650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1 - Τίτλος"/>
          <p:cNvSpPr>
            <a:spLocks noGrp="1"/>
          </p:cNvSpPr>
          <p:nvPr>
            <p:ph type="title"/>
          </p:nvPr>
        </p:nvSpPr>
        <p:spPr>
          <a:xfrm>
            <a:off x="2268538" y="274638"/>
            <a:ext cx="6418262" cy="1143000"/>
          </a:xfrm>
        </p:spPr>
        <p:txBody>
          <a:bodyPr/>
          <a:lstStyle/>
          <a:p>
            <a:pPr eaLnBrk="1" hangingPunct="1"/>
            <a:r>
              <a:rPr lang="el-GR" sz="2400" b="1" smtClean="0">
                <a:latin typeface="Arial" charset="0"/>
                <a:cs typeface="Arial" charset="0"/>
              </a:rPr>
              <a:t>Απασχόληση: χρηματοδότηση για πάνω από 180 χιλ. θέσεις εργασίας</a:t>
            </a:r>
          </a:p>
        </p:txBody>
      </p:sp>
      <p:sp>
        <p:nvSpPr>
          <p:cNvPr id="35842" name="3 - Θέση αριθμού διαφάνειας"/>
          <p:cNvSpPr txBox="1">
            <a:spLocks noGrp="1"/>
          </p:cNvSpPr>
          <p:nvPr/>
        </p:nvSpPr>
        <p:spPr bwMode="auto">
          <a:xfrm>
            <a:off x="7010400" y="6381750"/>
            <a:ext cx="2133600" cy="476250"/>
          </a:xfrm>
          <a:prstGeom prst="rect">
            <a:avLst/>
          </a:prstGeom>
          <a:noFill/>
          <a:ln w="9525">
            <a:noFill/>
            <a:miter lim="800000"/>
            <a:headEnd/>
            <a:tailEnd/>
          </a:ln>
        </p:spPr>
        <p:txBody>
          <a:bodyPr anchor="ctr"/>
          <a:lstStyle/>
          <a:p>
            <a:pPr algn="r"/>
            <a:fld id="{D487BAA4-D31C-4244-B985-02C7100E5228}" type="slidenum">
              <a:rPr lang="el-GR" sz="1200">
                <a:cs typeface="Arial" charset="0"/>
              </a:rPr>
              <a:pPr algn="r"/>
              <a:t>18</a:t>
            </a:fld>
            <a:endParaRPr lang="el-GR" sz="1400">
              <a:cs typeface="Arial" charset="0"/>
            </a:endParaRPr>
          </a:p>
        </p:txBody>
      </p:sp>
      <p:graphicFrame>
        <p:nvGraphicFramePr>
          <p:cNvPr id="8" name="8 - Γράφημα"/>
          <p:cNvGraphicFramePr/>
          <p:nvPr/>
        </p:nvGraphicFramePr>
        <p:xfrm>
          <a:off x="2411760" y="1412776"/>
          <a:ext cx="6480720" cy="4176464"/>
        </p:xfrm>
        <a:graphic>
          <a:graphicData uri="http://schemas.openxmlformats.org/drawingml/2006/chart">
            <c:chart xmlns:c="http://schemas.openxmlformats.org/drawingml/2006/chart" xmlns:r="http://schemas.openxmlformats.org/officeDocument/2006/relationships" r:id="rId3"/>
          </a:graphicData>
        </a:graphic>
      </p:graphicFrame>
      <p:pic>
        <p:nvPicPr>
          <p:cNvPr id="35844" name="Εικόνα 13" descr="βιομηχανία,ναυτιλία,πλοία,πλωτά μέσα,σκάφη,συγκοινωνία,φορτηγά πλοία"/>
          <p:cNvPicPr>
            <a:picLocks noChangeAspect="1" noChangeArrowheads="1"/>
          </p:cNvPicPr>
          <p:nvPr/>
        </p:nvPicPr>
        <p:blipFill>
          <a:blip r:embed="rId4" cstate="print"/>
          <a:srcRect/>
          <a:stretch>
            <a:fillRect/>
          </a:stretch>
        </p:blipFill>
        <p:spPr bwMode="auto">
          <a:xfrm>
            <a:off x="3924300" y="4724400"/>
            <a:ext cx="503238" cy="360363"/>
          </a:xfrm>
          <a:prstGeom prst="rect">
            <a:avLst/>
          </a:prstGeom>
          <a:noFill/>
          <a:ln w="9525">
            <a:noFill/>
            <a:miter lim="800000"/>
            <a:headEnd/>
            <a:tailEnd/>
          </a:ln>
        </p:spPr>
      </p:pic>
      <p:pic>
        <p:nvPicPr>
          <p:cNvPr id="35845" name="Εικόνα 64" descr="MC900440380[1]"/>
          <p:cNvPicPr>
            <a:picLocks noChangeAspect="1" noChangeArrowheads="1"/>
          </p:cNvPicPr>
          <p:nvPr/>
        </p:nvPicPr>
        <p:blipFill>
          <a:blip r:embed="rId5" cstate="print"/>
          <a:srcRect/>
          <a:stretch>
            <a:fillRect/>
          </a:stretch>
        </p:blipFill>
        <p:spPr bwMode="auto">
          <a:xfrm>
            <a:off x="5435600" y="3644900"/>
            <a:ext cx="504825" cy="449263"/>
          </a:xfrm>
          <a:prstGeom prst="rect">
            <a:avLst/>
          </a:prstGeom>
          <a:noFill/>
          <a:ln w="9525">
            <a:noFill/>
            <a:miter lim="800000"/>
            <a:headEnd/>
            <a:tailEnd/>
          </a:ln>
        </p:spPr>
      </p:pic>
      <p:pic>
        <p:nvPicPr>
          <p:cNvPr id="35846" name="Εικόνα 63" descr="j0292020"/>
          <p:cNvPicPr>
            <a:picLocks noChangeAspect="1" noChangeArrowheads="1"/>
          </p:cNvPicPr>
          <p:nvPr/>
        </p:nvPicPr>
        <p:blipFill>
          <a:blip r:embed="rId6" cstate="print"/>
          <a:srcRect/>
          <a:stretch>
            <a:fillRect/>
          </a:stretch>
        </p:blipFill>
        <p:spPr bwMode="auto">
          <a:xfrm>
            <a:off x="5651500" y="4005263"/>
            <a:ext cx="590550" cy="490537"/>
          </a:xfrm>
          <a:prstGeom prst="rect">
            <a:avLst/>
          </a:prstGeom>
          <a:noFill/>
          <a:ln w="9525">
            <a:noFill/>
            <a:miter lim="800000"/>
            <a:headEnd/>
            <a:tailEnd/>
          </a:ln>
        </p:spPr>
      </p:pic>
      <p:pic>
        <p:nvPicPr>
          <p:cNvPr id="35847" name="Picture 2" descr="MC900090503[1]"/>
          <p:cNvPicPr>
            <a:picLocks noChangeAspect="1" noChangeArrowheads="1"/>
          </p:cNvPicPr>
          <p:nvPr/>
        </p:nvPicPr>
        <p:blipFill>
          <a:blip r:embed="rId7" cstate="print"/>
          <a:srcRect/>
          <a:stretch>
            <a:fillRect/>
          </a:stretch>
        </p:blipFill>
        <p:spPr bwMode="auto">
          <a:xfrm>
            <a:off x="7308850" y="2492375"/>
            <a:ext cx="614363" cy="649288"/>
          </a:xfrm>
          <a:prstGeom prst="rect">
            <a:avLst/>
          </a:prstGeom>
          <a:noFill/>
          <a:ln w="9525">
            <a:noFill/>
            <a:miter lim="800000"/>
            <a:headEnd/>
            <a:tailEnd/>
          </a:ln>
        </p:spPr>
      </p:pic>
      <p:sp>
        <p:nvSpPr>
          <p:cNvPr id="10" name="Up Arrow 9"/>
          <p:cNvSpPr/>
          <p:nvPr/>
        </p:nvSpPr>
        <p:spPr>
          <a:xfrm>
            <a:off x="8027988" y="1989138"/>
            <a:ext cx="720725" cy="3057525"/>
          </a:xfrm>
          <a:prstGeom prst="up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dirty="0"/>
          </a:p>
        </p:txBody>
      </p:sp>
      <p:sp>
        <p:nvSpPr>
          <p:cNvPr id="35850" name="TextBox 10"/>
          <p:cNvSpPr txBox="1">
            <a:spLocks noChangeArrowheads="1"/>
          </p:cNvSpPr>
          <p:nvPr/>
        </p:nvSpPr>
        <p:spPr bwMode="auto">
          <a:xfrm>
            <a:off x="7164388" y="5084763"/>
            <a:ext cx="2124075" cy="246062"/>
          </a:xfrm>
          <a:prstGeom prst="rect">
            <a:avLst/>
          </a:prstGeom>
          <a:noFill/>
          <a:ln w="9525">
            <a:noFill/>
            <a:miter lim="800000"/>
            <a:headEnd/>
            <a:tailEnd/>
          </a:ln>
        </p:spPr>
        <p:txBody>
          <a:bodyPr>
            <a:spAutoFit/>
          </a:bodyPr>
          <a:lstStyle/>
          <a:p>
            <a:pPr algn="ctr"/>
            <a:r>
              <a:rPr lang="el-GR" sz="1000" b="1">
                <a:solidFill>
                  <a:srgbClr val="FF0000"/>
                </a:solidFill>
              </a:rPr>
              <a:t>Συνολική συμβολή: 192 χιλ.</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3"/>
          <p:cNvSpPr>
            <a:spLocks noGrp="1"/>
          </p:cNvSpPr>
          <p:nvPr>
            <p:ph type="title"/>
          </p:nvPr>
        </p:nvSpPr>
        <p:spPr/>
        <p:txBody>
          <a:bodyPr/>
          <a:lstStyle/>
          <a:p>
            <a:pPr marL="571500" indent="-571500" eaLnBrk="1" hangingPunct="1"/>
            <a:r>
              <a:rPr lang="en-GB" sz="2400" cap="none" smtClean="0">
                <a:latin typeface="Arial" charset="0"/>
                <a:cs typeface="Arial" charset="0"/>
              </a:rPr>
              <a:t>IV</a:t>
            </a:r>
            <a:r>
              <a:rPr lang="el-GR" sz="2400" cap="none" smtClean="0">
                <a:latin typeface="Arial" charset="0"/>
                <a:cs typeface="Arial" charset="0"/>
              </a:rPr>
              <a:t>. Η δυνητική συμβολή της ναυτιλίας στην ελληνική οικονομία</a:t>
            </a:r>
          </a:p>
        </p:txBody>
      </p:sp>
      <p:sp>
        <p:nvSpPr>
          <p:cNvPr id="3" name="Slide Number Placeholder 2"/>
          <p:cNvSpPr>
            <a:spLocks noGrp="1"/>
          </p:cNvSpPr>
          <p:nvPr>
            <p:ph type="sldNum" sz="quarter" idx="12"/>
          </p:nvPr>
        </p:nvSpPr>
        <p:spPr/>
        <p:txBody>
          <a:bodyPr/>
          <a:lstStyle/>
          <a:p>
            <a:pPr>
              <a:defRPr/>
            </a:pPr>
            <a:fld id="{31BA9A8D-E67D-41E0-B205-A27ADCEC69A1}" type="slidenum">
              <a:rPr lang="el-GR"/>
              <a:pPr>
                <a:defRPr/>
              </a:pPr>
              <a:t>19</a:t>
            </a:fld>
            <a:endParaRPr lang="el-G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a:xfrm>
            <a:off x="2268538" y="274638"/>
            <a:ext cx="6418262" cy="1143000"/>
          </a:xfrm>
        </p:spPr>
        <p:txBody>
          <a:bodyPr/>
          <a:lstStyle/>
          <a:p>
            <a:pPr eaLnBrk="1" hangingPunct="1"/>
            <a:r>
              <a:rPr lang="el-GR" b="1" smtClean="0">
                <a:latin typeface="Arial" charset="0"/>
                <a:cs typeface="Arial" charset="0"/>
              </a:rPr>
              <a:t>Περιεχόμενα</a:t>
            </a:r>
          </a:p>
        </p:txBody>
      </p:sp>
      <p:sp>
        <p:nvSpPr>
          <p:cNvPr id="15362" name="Content Placeholder 2"/>
          <p:cNvSpPr>
            <a:spLocks noGrp="1"/>
          </p:cNvSpPr>
          <p:nvPr>
            <p:ph idx="1"/>
          </p:nvPr>
        </p:nvSpPr>
        <p:spPr>
          <a:xfrm>
            <a:off x="2339975" y="1600200"/>
            <a:ext cx="6346825" cy="4525963"/>
          </a:xfrm>
        </p:spPr>
        <p:txBody>
          <a:bodyPr/>
          <a:lstStyle/>
          <a:p>
            <a:pPr marL="571500" indent="-571500" eaLnBrk="1" hangingPunct="1">
              <a:lnSpc>
                <a:spcPct val="90000"/>
              </a:lnSpc>
              <a:buFont typeface="Calibri" pitchFamily="34" charset="0"/>
              <a:buAutoNum type="romanUcPeriod"/>
            </a:pPr>
            <a:r>
              <a:rPr lang="el-GR" sz="3000" smtClean="0">
                <a:latin typeface="Arial" charset="0"/>
                <a:cs typeface="Arial" charset="0"/>
              </a:rPr>
              <a:t>Η ναυτιλία στην παγκόσμια κρίση</a:t>
            </a:r>
          </a:p>
          <a:p>
            <a:pPr marL="571500" indent="-571500" eaLnBrk="1" hangingPunct="1">
              <a:lnSpc>
                <a:spcPct val="90000"/>
              </a:lnSpc>
              <a:buFont typeface="Calibri" pitchFamily="34" charset="0"/>
              <a:buAutoNum type="romanUcPeriod"/>
            </a:pPr>
            <a:r>
              <a:rPr lang="en-GB" sz="3000" smtClean="0">
                <a:latin typeface="Arial" charset="0"/>
                <a:cs typeface="Arial" charset="0"/>
              </a:rPr>
              <a:t>H </a:t>
            </a:r>
            <a:r>
              <a:rPr lang="el-GR" sz="3000" smtClean="0">
                <a:latin typeface="Arial" charset="0"/>
                <a:cs typeface="Arial" charset="0"/>
              </a:rPr>
              <a:t>θέση της ελληνόκτητης ναυτιλίας στη διεθνή αγορά</a:t>
            </a:r>
          </a:p>
          <a:p>
            <a:pPr marL="571500" indent="-571500" eaLnBrk="1" hangingPunct="1">
              <a:lnSpc>
                <a:spcPct val="90000"/>
              </a:lnSpc>
              <a:buFont typeface="Calibri" pitchFamily="34" charset="0"/>
              <a:buAutoNum type="romanUcPeriod"/>
            </a:pPr>
            <a:r>
              <a:rPr lang="el-GR" sz="3000" smtClean="0">
                <a:latin typeface="Arial" charset="0"/>
                <a:cs typeface="Arial" charset="0"/>
              </a:rPr>
              <a:t>Η συμβολή της ελληνόκτητης ναυτιλίας στην ελληνική οικονομία</a:t>
            </a:r>
          </a:p>
          <a:p>
            <a:pPr marL="571500" indent="-571500" eaLnBrk="1" hangingPunct="1">
              <a:lnSpc>
                <a:spcPct val="90000"/>
              </a:lnSpc>
              <a:buFont typeface="Calibri" pitchFamily="34" charset="0"/>
              <a:buAutoNum type="romanUcPeriod"/>
            </a:pPr>
            <a:r>
              <a:rPr lang="el-GR" sz="3000" smtClean="0">
                <a:latin typeface="Arial" charset="0"/>
                <a:cs typeface="Arial" charset="0"/>
              </a:rPr>
              <a:t>Η δυνητική συμβολή </a:t>
            </a:r>
          </a:p>
          <a:p>
            <a:pPr marL="571500" indent="-571500" eaLnBrk="1" hangingPunct="1">
              <a:lnSpc>
                <a:spcPct val="90000"/>
              </a:lnSpc>
              <a:buFont typeface="Calibri" pitchFamily="34" charset="0"/>
              <a:buAutoNum type="romanUcPeriod"/>
            </a:pPr>
            <a:r>
              <a:rPr lang="el-GR" sz="3000" smtClean="0">
                <a:latin typeface="Arial" charset="0"/>
                <a:cs typeface="Arial" charset="0"/>
              </a:rPr>
              <a:t>Προτεραιότητες πολιτικής</a:t>
            </a:r>
          </a:p>
        </p:txBody>
      </p:sp>
      <p:sp>
        <p:nvSpPr>
          <p:cNvPr id="4" name="Slide Number Placeholder 3"/>
          <p:cNvSpPr>
            <a:spLocks noGrp="1"/>
          </p:cNvSpPr>
          <p:nvPr>
            <p:ph type="sldNum" sz="quarter" idx="12"/>
          </p:nvPr>
        </p:nvSpPr>
        <p:spPr/>
        <p:txBody>
          <a:bodyPr/>
          <a:lstStyle/>
          <a:p>
            <a:pPr>
              <a:defRPr/>
            </a:pPr>
            <a:fld id="{44DD0516-B71C-49F7-B42B-251F351DA8A4}" type="slidenum">
              <a:rPr lang="el-GR"/>
              <a:pPr>
                <a:defRPr/>
              </a:pPr>
              <a:t>2</a:t>
            </a:fld>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Content Placeholder 5"/>
          <p:cNvSpPr>
            <a:spLocks noGrp="1"/>
          </p:cNvSpPr>
          <p:nvPr>
            <p:ph idx="1"/>
          </p:nvPr>
        </p:nvSpPr>
        <p:spPr>
          <a:xfrm>
            <a:off x="2339975" y="1600200"/>
            <a:ext cx="6346825" cy="4525963"/>
          </a:xfrm>
        </p:spPr>
        <p:txBody>
          <a:bodyPr/>
          <a:lstStyle/>
          <a:p>
            <a:pPr eaLnBrk="1" hangingPunct="1"/>
            <a:r>
              <a:rPr lang="el-GR" sz="2400" smtClean="0">
                <a:latin typeface="Arial" charset="0"/>
                <a:cs typeface="Arial" charset="0"/>
              </a:rPr>
              <a:t>Αν προσελκύαμε διαχείριση στόλου αντίστοιχου με την παρουσία ελλήνων εφοπλιστών στο εξωτερικό;</a:t>
            </a:r>
          </a:p>
          <a:p>
            <a:pPr lvl="1" eaLnBrk="1" hangingPunct="1"/>
            <a:r>
              <a:rPr lang="el-GR" sz="2000" smtClean="0">
                <a:latin typeface="Arial" charset="0"/>
                <a:cs typeface="Arial" charset="0"/>
              </a:rPr>
              <a:t>ελληνικά  και ξένα ναυτιλιακά γραφεία στην Ελλάδα</a:t>
            </a:r>
          </a:p>
          <a:p>
            <a:pPr eaLnBrk="1" hangingPunct="1"/>
            <a:r>
              <a:rPr lang="el-GR" sz="2400" smtClean="0">
                <a:latin typeface="Arial" charset="0"/>
                <a:cs typeface="Arial" charset="0"/>
              </a:rPr>
              <a:t>Υπό την αίρεση της δυνατότητας ανταπόκρισης στην αυξημένη νέα εικόνα της ζήτησης από το εγχώριο παραγωγικό / επιχειρηματικό σύστημα</a:t>
            </a:r>
          </a:p>
        </p:txBody>
      </p:sp>
      <p:sp>
        <p:nvSpPr>
          <p:cNvPr id="4" name="Slide Number Placeholder 3"/>
          <p:cNvSpPr>
            <a:spLocks noGrp="1"/>
          </p:cNvSpPr>
          <p:nvPr>
            <p:ph type="sldNum" sz="quarter" idx="12"/>
          </p:nvPr>
        </p:nvSpPr>
        <p:spPr/>
        <p:txBody>
          <a:bodyPr/>
          <a:lstStyle/>
          <a:p>
            <a:pPr>
              <a:defRPr/>
            </a:pPr>
            <a:fld id="{72646955-4529-48B0-A165-F85C24DD71EA}" type="slidenum">
              <a:rPr lang="el-GR"/>
              <a:pPr>
                <a:defRPr/>
              </a:pPr>
              <a:t>20</a:t>
            </a:fld>
            <a:endParaRPr lang="el-GR"/>
          </a:p>
        </p:txBody>
      </p:sp>
      <p:sp>
        <p:nvSpPr>
          <p:cNvPr id="8" name="1 - Τίτλος"/>
          <p:cNvSpPr txBox="1">
            <a:spLocks/>
          </p:cNvSpPr>
          <p:nvPr/>
        </p:nvSpPr>
        <p:spPr>
          <a:xfrm>
            <a:off x="1476375" y="333375"/>
            <a:ext cx="6911975" cy="784225"/>
          </a:xfrm>
          <a:prstGeom prst="rect">
            <a:avLst/>
          </a:prstGeom>
          <a:noFill/>
        </p:spPr>
        <p:txBody>
          <a:bodyPr anchor="ctr"/>
          <a:lstStyle/>
          <a:p>
            <a:pPr algn="ctr" fontAlgn="auto">
              <a:spcAft>
                <a:spcPts val="0"/>
              </a:spcAft>
              <a:defRPr/>
            </a:pPr>
            <a:r>
              <a:rPr lang="el-GR" sz="2400" b="1" dirty="0">
                <a:latin typeface="Arial" pitchFamily="34" charset="0"/>
                <a:ea typeface="+mj-ea"/>
                <a:cs typeface="Arial" pitchFamily="34" charset="0"/>
              </a:rPr>
              <a:t>Ποια η δυνητική συμβολή της ποντοπόρου ναυτιλίας στην Ελληνική Οικονομία;</a:t>
            </a:r>
          </a:p>
        </p:txBody>
      </p:sp>
      <p:pic>
        <p:nvPicPr>
          <p:cNvPr id="38916" name="4 - Εικόνα" descr="questionmark.jpg"/>
          <p:cNvPicPr>
            <a:picLocks noChangeAspect="1"/>
          </p:cNvPicPr>
          <p:nvPr/>
        </p:nvPicPr>
        <p:blipFill>
          <a:blip r:embed="rId2" cstate="print"/>
          <a:srcRect/>
          <a:stretch>
            <a:fillRect/>
          </a:stretch>
        </p:blipFill>
        <p:spPr bwMode="auto">
          <a:xfrm>
            <a:off x="8172450" y="333375"/>
            <a:ext cx="825500" cy="7858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1 - Τίτλος"/>
          <p:cNvSpPr txBox="1">
            <a:spLocks/>
          </p:cNvSpPr>
          <p:nvPr/>
        </p:nvSpPr>
        <p:spPr>
          <a:xfrm>
            <a:off x="0" y="500063"/>
            <a:ext cx="9144000" cy="784225"/>
          </a:xfrm>
          <a:prstGeom prst="rect">
            <a:avLst/>
          </a:prstGeom>
          <a:noFill/>
        </p:spPr>
        <p:txBody>
          <a:bodyPr anchor="ctr"/>
          <a:lstStyle/>
          <a:p>
            <a:pPr fontAlgn="auto">
              <a:spcAft>
                <a:spcPts val="0"/>
              </a:spcAft>
              <a:defRPr/>
            </a:pPr>
            <a:endParaRPr lang="el-GR" sz="2400" dirty="0">
              <a:latin typeface="Arial" pitchFamily="34" charset="0"/>
              <a:ea typeface="+mj-ea"/>
              <a:cs typeface="Arial" pitchFamily="34" charset="0"/>
            </a:endParaRPr>
          </a:p>
        </p:txBody>
      </p:sp>
      <p:cxnSp>
        <p:nvCxnSpPr>
          <p:cNvPr id="40" name="Elbow Connector 36"/>
          <p:cNvCxnSpPr>
            <a:stCxn id="12" idx="2"/>
            <a:endCxn id="14" idx="1"/>
          </p:cNvCxnSpPr>
          <p:nvPr/>
        </p:nvCxnSpPr>
        <p:spPr>
          <a:xfrm rot="5400000">
            <a:off x="5591968" y="4964907"/>
            <a:ext cx="481013" cy="12700"/>
          </a:xfrm>
          <a:prstGeom prst="bentConnector3">
            <a:avLst>
              <a:gd name="adj1" fmla="val 50000"/>
            </a:avLst>
          </a:prstGeom>
          <a:ln>
            <a:tailEnd type="arrow"/>
          </a:ln>
        </p:spPr>
        <p:style>
          <a:lnRef idx="3">
            <a:schemeClr val="accent1"/>
          </a:lnRef>
          <a:fillRef idx="0">
            <a:schemeClr val="accent1"/>
          </a:fillRef>
          <a:effectRef idx="2">
            <a:schemeClr val="accent1"/>
          </a:effectRef>
          <a:fontRef idx="minor">
            <a:schemeClr val="tx1"/>
          </a:fontRef>
        </p:style>
      </p:cxnSp>
      <p:grpSp>
        <p:nvGrpSpPr>
          <p:cNvPr id="25" name="Group 24"/>
          <p:cNvGrpSpPr/>
          <p:nvPr/>
        </p:nvGrpSpPr>
        <p:grpSpPr>
          <a:xfrm>
            <a:off x="1259632" y="1844824"/>
            <a:ext cx="7200800" cy="4320480"/>
            <a:chOff x="165692" y="1700808"/>
            <a:chExt cx="8582772" cy="4536504"/>
          </a:xfrm>
          <a:effectLst>
            <a:outerShdw blurRad="50800" dist="50800" dir="5400000" algn="ctr" rotWithShape="0">
              <a:schemeClr val="bg2">
                <a:lumMod val="75000"/>
              </a:schemeClr>
            </a:outerShdw>
          </a:effectLst>
        </p:grpSpPr>
        <p:sp>
          <p:nvSpPr>
            <p:cNvPr id="5" name="Flowchart: Data 4"/>
            <p:cNvSpPr/>
            <p:nvPr/>
          </p:nvSpPr>
          <p:spPr>
            <a:xfrm>
              <a:off x="165692" y="1700808"/>
              <a:ext cx="1742011" cy="792089"/>
            </a:xfrm>
            <a:prstGeom prst="flowChartInputOutput">
              <a:avLst/>
            </a:prstGeom>
          </p:spPr>
          <p:style>
            <a:lnRef idx="1">
              <a:schemeClr val="accent3"/>
            </a:lnRef>
            <a:fillRef idx="3">
              <a:schemeClr val="accent3"/>
            </a:fillRef>
            <a:effectRef idx="2">
              <a:schemeClr val="accent3"/>
            </a:effectRef>
            <a:fontRef idx="minor">
              <a:schemeClr val="lt1"/>
            </a:fontRef>
          </p:style>
          <p:txBody>
            <a:bodyPr lIns="0" rIns="0" anchor="ctr"/>
            <a:lstStyle/>
            <a:p>
              <a:pPr algn="ctr" fontAlgn="auto">
                <a:spcBef>
                  <a:spcPts val="0"/>
                </a:spcBef>
                <a:spcAft>
                  <a:spcPts val="0"/>
                </a:spcAft>
                <a:defRPr/>
              </a:pPr>
              <a:r>
                <a:rPr lang="el-GR" sz="900" b="1" dirty="0">
                  <a:latin typeface="Arial" pitchFamily="34" charset="0"/>
                  <a:cs typeface="Arial" pitchFamily="34" charset="0"/>
                </a:rPr>
                <a:t>Στόλος διαχειριζόμενος στην Ελλάδα</a:t>
              </a:r>
            </a:p>
            <a:p>
              <a:pPr algn="ctr" fontAlgn="auto">
                <a:spcBef>
                  <a:spcPts val="0"/>
                </a:spcBef>
                <a:spcAft>
                  <a:spcPts val="0"/>
                </a:spcAft>
                <a:defRPr/>
              </a:pPr>
              <a:r>
                <a:rPr lang="el-GR" sz="900" b="1" dirty="0">
                  <a:latin typeface="Arial" pitchFamily="34" charset="0"/>
                  <a:cs typeface="Arial" pitchFamily="34" charset="0"/>
                </a:rPr>
                <a:t>(αρ. πλοίων)</a:t>
              </a:r>
            </a:p>
          </p:txBody>
        </p:sp>
        <p:sp>
          <p:nvSpPr>
            <p:cNvPr id="6" name="Flowchart: Data 5"/>
            <p:cNvSpPr/>
            <p:nvPr/>
          </p:nvSpPr>
          <p:spPr>
            <a:xfrm>
              <a:off x="251520" y="2756925"/>
              <a:ext cx="1656184" cy="792088"/>
            </a:xfrm>
            <a:prstGeom prst="flowChartInputOutput">
              <a:avLst/>
            </a:prstGeom>
          </p:spPr>
          <p:style>
            <a:lnRef idx="1">
              <a:schemeClr val="accent3"/>
            </a:lnRef>
            <a:fillRef idx="3">
              <a:schemeClr val="accent3"/>
            </a:fillRef>
            <a:effectRef idx="2">
              <a:schemeClr val="accent3"/>
            </a:effectRef>
            <a:fontRef idx="minor">
              <a:schemeClr val="lt1"/>
            </a:fontRef>
          </p:style>
          <p:txBody>
            <a:bodyPr lIns="0" rIns="0" anchor="ctr"/>
            <a:lstStyle/>
            <a:p>
              <a:pPr algn="ctr" fontAlgn="auto">
                <a:spcBef>
                  <a:spcPts val="0"/>
                </a:spcBef>
                <a:spcAft>
                  <a:spcPts val="0"/>
                </a:spcAft>
                <a:defRPr/>
              </a:pPr>
              <a:r>
                <a:rPr lang="el-GR" sz="900" b="1" dirty="0">
                  <a:latin typeface="Arial" pitchFamily="34" charset="0"/>
                  <a:cs typeface="Arial" pitchFamily="34" charset="0"/>
                </a:rPr>
                <a:t>Μέγεθος πληρώματος</a:t>
              </a:r>
            </a:p>
            <a:p>
              <a:pPr algn="ctr" fontAlgn="auto">
                <a:spcBef>
                  <a:spcPts val="0"/>
                </a:spcBef>
                <a:spcAft>
                  <a:spcPts val="0"/>
                </a:spcAft>
                <a:defRPr/>
              </a:pPr>
              <a:r>
                <a:rPr lang="el-GR" sz="900" b="1" dirty="0">
                  <a:latin typeface="Arial" pitchFamily="34" charset="0"/>
                  <a:cs typeface="Arial" pitchFamily="34" charset="0"/>
                </a:rPr>
                <a:t>(Υπόθεση)</a:t>
              </a:r>
            </a:p>
          </p:txBody>
        </p:sp>
        <p:sp>
          <p:nvSpPr>
            <p:cNvPr id="7" name="Flowchart: Alternate Process 6"/>
            <p:cNvSpPr/>
            <p:nvPr/>
          </p:nvSpPr>
          <p:spPr>
            <a:xfrm>
              <a:off x="2411760" y="2132856"/>
              <a:ext cx="1944216" cy="864096"/>
            </a:xfrm>
            <a:prstGeom prst="flowChartAlternateProcess">
              <a:avLst/>
            </a:prstGeom>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r>
                <a:rPr lang="el-GR" sz="1400" dirty="0">
                  <a:latin typeface="Arial" pitchFamily="34" charset="0"/>
                  <a:cs typeface="Arial" pitchFamily="34" charset="0"/>
                </a:rPr>
                <a:t>Απασχόληση</a:t>
              </a:r>
              <a:endParaRPr lang="el-GR" sz="1600" dirty="0">
                <a:latin typeface="Arial" pitchFamily="34" charset="0"/>
                <a:cs typeface="Arial" pitchFamily="34" charset="0"/>
              </a:endParaRPr>
            </a:p>
          </p:txBody>
        </p:sp>
        <p:sp>
          <p:nvSpPr>
            <p:cNvPr id="9" name="Flowchart: Data 8"/>
            <p:cNvSpPr/>
            <p:nvPr/>
          </p:nvSpPr>
          <p:spPr>
            <a:xfrm>
              <a:off x="251520" y="5337212"/>
              <a:ext cx="1656184" cy="792088"/>
            </a:xfrm>
            <a:prstGeom prst="flowChartInputOutput">
              <a:avLst/>
            </a:prstGeom>
          </p:spPr>
          <p:style>
            <a:lnRef idx="1">
              <a:schemeClr val="accent3"/>
            </a:lnRef>
            <a:fillRef idx="3">
              <a:schemeClr val="accent3"/>
            </a:fillRef>
            <a:effectRef idx="2">
              <a:schemeClr val="accent3"/>
            </a:effectRef>
            <a:fontRef idx="minor">
              <a:schemeClr val="lt1"/>
            </a:fontRef>
          </p:style>
          <p:txBody>
            <a:bodyPr lIns="0" rIns="0" anchor="ctr"/>
            <a:lstStyle/>
            <a:p>
              <a:pPr algn="ctr" fontAlgn="auto">
                <a:spcBef>
                  <a:spcPts val="0"/>
                </a:spcBef>
                <a:spcAft>
                  <a:spcPts val="0"/>
                </a:spcAft>
                <a:defRPr/>
              </a:pPr>
              <a:r>
                <a:rPr lang="el-GR" sz="900" b="1" dirty="0">
                  <a:latin typeface="Arial" pitchFamily="34" charset="0"/>
                  <a:cs typeface="Arial" pitchFamily="34" charset="0"/>
                </a:rPr>
                <a:t>Συντελεστές Αναλώσεων</a:t>
              </a:r>
              <a:endParaRPr lang="en-US" sz="900" b="1" dirty="0">
                <a:latin typeface="Arial" pitchFamily="34" charset="0"/>
                <a:cs typeface="Arial" pitchFamily="34" charset="0"/>
              </a:endParaRPr>
            </a:p>
          </p:txBody>
        </p:sp>
        <p:sp>
          <p:nvSpPr>
            <p:cNvPr id="10" name="Flowchart: Data 9"/>
            <p:cNvSpPr/>
            <p:nvPr/>
          </p:nvSpPr>
          <p:spPr>
            <a:xfrm>
              <a:off x="251520" y="3897052"/>
              <a:ext cx="1656184" cy="792088"/>
            </a:xfrm>
            <a:prstGeom prst="flowChartInputOutput">
              <a:avLst/>
            </a:prstGeom>
          </p:spPr>
          <p:style>
            <a:lnRef idx="1">
              <a:schemeClr val="accent3"/>
            </a:lnRef>
            <a:fillRef idx="3">
              <a:schemeClr val="accent3"/>
            </a:fillRef>
            <a:effectRef idx="2">
              <a:schemeClr val="accent3"/>
            </a:effectRef>
            <a:fontRef idx="minor">
              <a:schemeClr val="lt1"/>
            </a:fontRef>
          </p:style>
          <p:txBody>
            <a:bodyPr lIns="0" rIns="0" anchor="ctr"/>
            <a:lstStyle/>
            <a:p>
              <a:pPr algn="ctr" fontAlgn="auto">
                <a:spcBef>
                  <a:spcPts val="0"/>
                </a:spcBef>
                <a:spcAft>
                  <a:spcPts val="0"/>
                </a:spcAft>
                <a:defRPr/>
              </a:pPr>
              <a:r>
                <a:rPr lang="en-US" sz="900" b="1" dirty="0">
                  <a:latin typeface="Arial" pitchFamily="34" charset="0"/>
                  <a:cs typeface="Arial" pitchFamily="34" charset="0"/>
                </a:rPr>
                <a:t>Satellite Accounts</a:t>
              </a:r>
            </a:p>
            <a:p>
              <a:pPr algn="ctr" fontAlgn="auto">
                <a:spcBef>
                  <a:spcPts val="0"/>
                </a:spcBef>
                <a:spcAft>
                  <a:spcPts val="0"/>
                </a:spcAft>
                <a:defRPr/>
              </a:pPr>
              <a:r>
                <a:rPr lang="en-US" sz="900" b="1" dirty="0">
                  <a:latin typeface="Arial" pitchFamily="34" charset="0"/>
                  <a:cs typeface="Arial" pitchFamily="34" charset="0"/>
                </a:rPr>
                <a:t>(EU</a:t>
              </a:r>
              <a:r>
                <a:rPr lang="en-US" sz="1050" b="1" dirty="0">
                  <a:latin typeface="Arial" pitchFamily="34" charset="0"/>
                  <a:cs typeface="Arial" pitchFamily="34" charset="0"/>
                </a:rPr>
                <a:t>)</a:t>
              </a:r>
              <a:endParaRPr lang="en-US" sz="1100" b="1" dirty="0">
                <a:latin typeface="Arial" pitchFamily="34" charset="0"/>
                <a:cs typeface="Arial" pitchFamily="34" charset="0"/>
              </a:endParaRPr>
            </a:p>
          </p:txBody>
        </p:sp>
        <p:sp>
          <p:nvSpPr>
            <p:cNvPr id="11" name="Flowchart: Alternate Process 10"/>
            <p:cNvSpPr/>
            <p:nvPr/>
          </p:nvSpPr>
          <p:spPr>
            <a:xfrm>
              <a:off x="2411760" y="3861048"/>
              <a:ext cx="1944216" cy="864096"/>
            </a:xfrm>
            <a:prstGeom prst="flowChartAlternateProcess">
              <a:avLst/>
            </a:prstGeom>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r>
                <a:rPr lang="el-GR" sz="1400" dirty="0">
                  <a:latin typeface="Arial" pitchFamily="34" charset="0"/>
                  <a:cs typeface="Arial" pitchFamily="34" charset="0"/>
                </a:rPr>
                <a:t>Μέση Παραγωγικότητα</a:t>
              </a:r>
            </a:p>
          </p:txBody>
        </p:sp>
        <p:sp>
          <p:nvSpPr>
            <p:cNvPr id="12" name="Flowchart: Alternate Process 11"/>
            <p:cNvSpPr/>
            <p:nvPr/>
          </p:nvSpPr>
          <p:spPr>
            <a:xfrm>
              <a:off x="4644008" y="3861048"/>
              <a:ext cx="1944216" cy="864096"/>
            </a:xfrm>
            <a:prstGeom prst="flowChartAlternateProcess">
              <a:avLst/>
            </a:prstGeom>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r>
                <a:rPr lang="el-GR" sz="1400" dirty="0">
                  <a:latin typeface="Arial" pitchFamily="34" charset="0"/>
                  <a:cs typeface="Arial" pitchFamily="34" charset="0"/>
                </a:rPr>
                <a:t>Αξία Παραγωγής</a:t>
              </a:r>
            </a:p>
          </p:txBody>
        </p:sp>
        <p:sp>
          <p:nvSpPr>
            <p:cNvPr id="13" name="Flowchart: Alternate Process 12"/>
            <p:cNvSpPr/>
            <p:nvPr/>
          </p:nvSpPr>
          <p:spPr>
            <a:xfrm>
              <a:off x="6804248" y="3861048"/>
              <a:ext cx="1944216" cy="864096"/>
            </a:xfrm>
            <a:prstGeom prst="flowChartAlternateProcess">
              <a:avLst/>
            </a:prstGeom>
          </p:spPr>
          <p:style>
            <a:lnRef idx="0">
              <a:schemeClr val="accent2"/>
            </a:lnRef>
            <a:fillRef idx="3">
              <a:schemeClr val="accent2"/>
            </a:fillRef>
            <a:effectRef idx="3">
              <a:schemeClr val="accent2"/>
            </a:effectRef>
            <a:fontRef idx="minor">
              <a:schemeClr val="lt1"/>
            </a:fontRef>
          </p:style>
          <p:txBody>
            <a:bodyPr anchor="ctr"/>
            <a:lstStyle/>
            <a:p>
              <a:pPr algn="ctr" fontAlgn="auto">
                <a:spcBef>
                  <a:spcPts val="0"/>
                </a:spcBef>
                <a:spcAft>
                  <a:spcPts val="0"/>
                </a:spcAft>
                <a:defRPr/>
              </a:pPr>
              <a:r>
                <a:rPr lang="el-GR" sz="1400" dirty="0">
                  <a:latin typeface="Arial" pitchFamily="34" charset="0"/>
                  <a:cs typeface="Arial" pitchFamily="34" charset="0"/>
                </a:rPr>
                <a:t>Άμεση συνεισφορά</a:t>
              </a:r>
            </a:p>
          </p:txBody>
        </p:sp>
        <p:sp>
          <p:nvSpPr>
            <p:cNvPr id="14" name="Flowchart: Magnetic Disk 13"/>
            <p:cNvSpPr/>
            <p:nvPr/>
          </p:nvSpPr>
          <p:spPr>
            <a:xfrm>
              <a:off x="4752020" y="5229200"/>
              <a:ext cx="1728192" cy="1008112"/>
            </a:xfrm>
            <a:prstGeom prst="flowChartMagneticDisk">
              <a:avLst/>
            </a:prstGeom>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r>
                <a:rPr lang="el-GR" sz="1400" dirty="0">
                  <a:latin typeface="Arial" pitchFamily="34" charset="0"/>
                  <a:cs typeface="Arial" pitchFamily="34" charset="0"/>
                </a:rPr>
                <a:t>Υπόδειγμα  Ι/Ο</a:t>
              </a:r>
            </a:p>
          </p:txBody>
        </p:sp>
        <p:sp>
          <p:nvSpPr>
            <p:cNvPr id="15" name="Flowchart: Alternate Process 14"/>
            <p:cNvSpPr/>
            <p:nvPr/>
          </p:nvSpPr>
          <p:spPr>
            <a:xfrm>
              <a:off x="6804248" y="5301208"/>
              <a:ext cx="1944216" cy="864096"/>
            </a:xfrm>
            <a:prstGeom prst="flowChartAlternateProcess">
              <a:avLst/>
            </a:prstGeom>
          </p:spPr>
          <p:style>
            <a:lnRef idx="0">
              <a:schemeClr val="accent2"/>
            </a:lnRef>
            <a:fillRef idx="3">
              <a:schemeClr val="accent2"/>
            </a:fillRef>
            <a:effectRef idx="3">
              <a:schemeClr val="accent2"/>
            </a:effectRef>
            <a:fontRef idx="minor">
              <a:schemeClr val="lt1"/>
            </a:fontRef>
          </p:style>
          <p:txBody>
            <a:bodyPr anchor="ctr"/>
            <a:lstStyle/>
            <a:p>
              <a:pPr algn="ctr" fontAlgn="auto">
                <a:spcBef>
                  <a:spcPts val="0"/>
                </a:spcBef>
                <a:spcAft>
                  <a:spcPts val="0"/>
                </a:spcAft>
                <a:defRPr/>
              </a:pPr>
              <a:r>
                <a:rPr lang="el-GR" sz="1400" dirty="0">
                  <a:latin typeface="Arial" pitchFamily="34" charset="0"/>
                  <a:cs typeface="Arial" pitchFamily="34" charset="0"/>
                </a:rPr>
                <a:t>Συνολική συνεισφορά</a:t>
              </a:r>
            </a:p>
          </p:txBody>
        </p:sp>
        <p:cxnSp>
          <p:nvCxnSpPr>
            <p:cNvPr id="17" name="Elbow Connector 16"/>
            <p:cNvCxnSpPr>
              <a:stCxn id="5" idx="5"/>
              <a:endCxn id="7" idx="1"/>
            </p:cNvCxnSpPr>
            <p:nvPr/>
          </p:nvCxnSpPr>
          <p:spPr>
            <a:xfrm>
              <a:off x="1733502" y="2096852"/>
              <a:ext cx="678258" cy="468052"/>
            </a:xfrm>
            <a:prstGeom prst="bentConnector3">
              <a:avLst>
                <a:gd name="adj1" fmla="val 50000"/>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9" name="Elbow Connector 18"/>
            <p:cNvCxnSpPr>
              <a:stCxn id="6" idx="5"/>
              <a:endCxn id="7" idx="1"/>
            </p:cNvCxnSpPr>
            <p:nvPr/>
          </p:nvCxnSpPr>
          <p:spPr>
            <a:xfrm flipV="1">
              <a:off x="1742086" y="2564904"/>
              <a:ext cx="669674" cy="588065"/>
            </a:xfrm>
            <a:prstGeom prst="bentConnector3">
              <a:avLst>
                <a:gd name="adj1" fmla="val 50000"/>
              </a:avLst>
            </a:prstGeom>
            <a:ln>
              <a:tailEnd type="arrow"/>
            </a:ln>
          </p:spPr>
          <p:style>
            <a:lnRef idx="3">
              <a:schemeClr val="accent1"/>
            </a:lnRef>
            <a:fillRef idx="0">
              <a:schemeClr val="accent1"/>
            </a:fillRef>
            <a:effectRef idx="2">
              <a:schemeClr val="accent1"/>
            </a:effectRef>
            <a:fontRef idx="minor">
              <a:schemeClr val="tx1"/>
            </a:fontRef>
          </p:style>
        </p:cxnSp>
        <p:cxnSp>
          <p:nvCxnSpPr>
            <p:cNvPr id="23" name="Elbow Connector 22"/>
            <p:cNvCxnSpPr>
              <a:stCxn id="10" idx="5"/>
              <a:endCxn id="11" idx="1"/>
            </p:cNvCxnSpPr>
            <p:nvPr/>
          </p:nvCxnSpPr>
          <p:spPr>
            <a:xfrm>
              <a:off x="1742086" y="4293096"/>
              <a:ext cx="669674" cy="12700"/>
            </a:xfrm>
            <a:prstGeom prst="bentConnector3">
              <a:avLst>
                <a:gd name="adj1" fmla="val 50000"/>
              </a:avLst>
            </a:prstGeom>
            <a:ln>
              <a:tailEnd type="arrow"/>
            </a:ln>
          </p:spPr>
          <p:style>
            <a:lnRef idx="3">
              <a:schemeClr val="accent1"/>
            </a:lnRef>
            <a:fillRef idx="0">
              <a:schemeClr val="accent1"/>
            </a:fillRef>
            <a:effectRef idx="2">
              <a:schemeClr val="accent1"/>
            </a:effectRef>
            <a:fontRef idx="minor">
              <a:schemeClr val="tx1"/>
            </a:fontRef>
          </p:style>
        </p:cxnSp>
        <p:cxnSp>
          <p:nvCxnSpPr>
            <p:cNvPr id="30" name="Elbow Connector 29"/>
            <p:cNvCxnSpPr>
              <a:stCxn id="11" idx="3"/>
              <a:endCxn id="12" idx="1"/>
            </p:cNvCxnSpPr>
            <p:nvPr/>
          </p:nvCxnSpPr>
          <p:spPr>
            <a:xfrm>
              <a:off x="4355976" y="4293096"/>
              <a:ext cx="288032" cy="12700"/>
            </a:xfrm>
            <a:prstGeom prst="bentConnector3">
              <a:avLst>
                <a:gd name="adj1" fmla="val 50000"/>
              </a:avLst>
            </a:prstGeom>
            <a:ln>
              <a:tailEnd type="arrow"/>
            </a:ln>
          </p:spPr>
          <p:style>
            <a:lnRef idx="3">
              <a:schemeClr val="accent1"/>
            </a:lnRef>
            <a:fillRef idx="0">
              <a:schemeClr val="accent1"/>
            </a:fillRef>
            <a:effectRef idx="2">
              <a:schemeClr val="accent1"/>
            </a:effectRef>
            <a:fontRef idx="minor">
              <a:schemeClr val="tx1"/>
            </a:fontRef>
          </p:style>
        </p:cxnSp>
        <p:cxnSp>
          <p:nvCxnSpPr>
            <p:cNvPr id="33" name="Elbow Connector 32"/>
            <p:cNvCxnSpPr>
              <a:stCxn id="12" idx="3"/>
              <a:endCxn id="13" idx="1"/>
            </p:cNvCxnSpPr>
            <p:nvPr/>
          </p:nvCxnSpPr>
          <p:spPr>
            <a:xfrm>
              <a:off x="6588224" y="4293096"/>
              <a:ext cx="216024" cy="12700"/>
            </a:xfrm>
            <a:prstGeom prst="bentConnector3">
              <a:avLst>
                <a:gd name="adj1" fmla="val 50000"/>
              </a:avLst>
            </a:prstGeom>
            <a:ln>
              <a:tailEnd type="arrow"/>
            </a:ln>
          </p:spPr>
          <p:style>
            <a:lnRef idx="3">
              <a:schemeClr val="accent1"/>
            </a:lnRef>
            <a:fillRef idx="0">
              <a:schemeClr val="accent1"/>
            </a:fillRef>
            <a:effectRef idx="2">
              <a:schemeClr val="accent1"/>
            </a:effectRef>
            <a:fontRef idx="minor">
              <a:schemeClr val="tx1"/>
            </a:fontRef>
          </p:style>
        </p:cxnSp>
        <p:cxnSp>
          <p:nvCxnSpPr>
            <p:cNvPr id="37" name="Elbow Connector 36"/>
            <p:cNvCxnSpPr>
              <a:stCxn id="7" idx="3"/>
              <a:endCxn id="12" idx="0"/>
            </p:cNvCxnSpPr>
            <p:nvPr/>
          </p:nvCxnSpPr>
          <p:spPr>
            <a:xfrm>
              <a:off x="4355976" y="2564904"/>
              <a:ext cx="1260140" cy="1296144"/>
            </a:xfrm>
            <a:prstGeom prst="bentConnector2">
              <a:avLst/>
            </a:prstGeom>
            <a:ln>
              <a:tailEnd type="arrow"/>
            </a:ln>
          </p:spPr>
          <p:style>
            <a:lnRef idx="3">
              <a:schemeClr val="accent1"/>
            </a:lnRef>
            <a:fillRef idx="0">
              <a:schemeClr val="accent1"/>
            </a:fillRef>
            <a:effectRef idx="2">
              <a:schemeClr val="accent1"/>
            </a:effectRef>
            <a:fontRef idx="minor">
              <a:schemeClr val="tx1"/>
            </a:fontRef>
          </p:style>
        </p:cxnSp>
        <p:cxnSp>
          <p:nvCxnSpPr>
            <p:cNvPr id="43" name="Elbow Connector 36"/>
            <p:cNvCxnSpPr/>
            <p:nvPr/>
          </p:nvCxnSpPr>
          <p:spPr>
            <a:xfrm>
              <a:off x="1742086" y="5726906"/>
              <a:ext cx="3045938" cy="12700"/>
            </a:xfrm>
            <a:prstGeom prst="bentConnector3">
              <a:avLst>
                <a:gd name="adj1" fmla="val 50000"/>
              </a:avLst>
            </a:prstGeom>
            <a:ln>
              <a:tailEnd type="arrow"/>
            </a:ln>
          </p:spPr>
          <p:style>
            <a:lnRef idx="3">
              <a:schemeClr val="accent1"/>
            </a:lnRef>
            <a:fillRef idx="0">
              <a:schemeClr val="accent1"/>
            </a:fillRef>
            <a:effectRef idx="2">
              <a:schemeClr val="accent1"/>
            </a:effectRef>
            <a:fontRef idx="minor">
              <a:schemeClr val="tx1"/>
            </a:fontRef>
          </p:style>
        </p:cxnSp>
        <p:cxnSp>
          <p:nvCxnSpPr>
            <p:cNvPr id="47" name="Elbow Connector 36"/>
            <p:cNvCxnSpPr/>
            <p:nvPr/>
          </p:nvCxnSpPr>
          <p:spPr>
            <a:xfrm>
              <a:off x="6516216" y="5726906"/>
              <a:ext cx="288032" cy="12700"/>
            </a:xfrm>
            <a:prstGeom prst="bentConnector3">
              <a:avLst>
                <a:gd name="adj1" fmla="val 50000"/>
              </a:avLst>
            </a:prstGeom>
            <a:ln>
              <a:tailEnd type="arrow"/>
            </a:ln>
          </p:spPr>
          <p:style>
            <a:lnRef idx="3">
              <a:schemeClr val="accent1"/>
            </a:lnRef>
            <a:fillRef idx="0">
              <a:schemeClr val="accent1"/>
            </a:fillRef>
            <a:effectRef idx="2">
              <a:schemeClr val="accent1"/>
            </a:effectRef>
            <a:fontRef idx="minor">
              <a:schemeClr val="tx1"/>
            </a:fontRef>
          </p:style>
        </p:cxnSp>
      </p:grpSp>
      <p:sp>
        <p:nvSpPr>
          <p:cNvPr id="39940" name="Title 21"/>
          <p:cNvSpPr>
            <a:spLocks noGrp="1"/>
          </p:cNvSpPr>
          <p:nvPr>
            <p:ph type="title"/>
          </p:nvPr>
        </p:nvSpPr>
        <p:spPr>
          <a:xfrm>
            <a:off x="2268538" y="274638"/>
            <a:ext cx="6418262" cy="1143000"/>
          </a:xfrm>
        </p:spPr>
        <p:txBody>
          <a:bodyPr/>
          <a:lstStyle/>
          <a:p>
            <a:pPr eaLnBrk="1" hangingPunct="1"/>
            <a:r>
              <a:rPr lang="el-GR" sz="3200" b="1" smtClean="0">
                <a:latin typeface="Arial" charset="0"/>
                <a:cs typeface="Arial" charset="0"/>
              </a:rPr>
              <a:t>Μεθοδολογία υπολογισμού της δυνητικής συνεισφοράς</a:t>
            </a:r>
          </a:p>
        </p:txBody>
      </p:sp>
      <p:sp>
        <p:nvSpPr>
          <p:cNvPr id="24" name="Slide Number Placeholder 23"/>
          <p:cNvSpPr>
            <a:spLocks noGrp="1"/>
          </p:cNvSpPr>
          <p:nvPr>
            <p:ph type="sldNum" sz="quarter" idx="12"/>
          </p:nvPr>
        </p:nvSpPr>
        <p:spPr/>
        <p:txBody>
          <a:bodyPr/>
          <a:lstStyle/>
          <a:p>
            <a:pPr>
              <a:defRPr/>
            </a:pPr>
            <a:fld id="{01D4E734-68E9-4935-BE9C-F7DFEFDF5DD3}" type="slidenum">
              <a:rPr lang="el-GR"/>
              <a:pPr>
                <a:defRPr/>
              </a:pPr>
              <a:t>21</a:t>
            </a:fld>
            <a:endParaRPr lang="el-GR"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 - Τίτλος"/>
          <p:cNvSpPr txBox="1">
            <a:spLocks/>
          </p:cNvSpPr>
          <p:nvPr/>
        </p:nvSpPr>
        <p:spPr>
          <a:xfrm>
            <a:off x="1331913" y="404813"/>
            <a:ext cx="7812087" cy="827087"/>
          </a:xfrm>
          <a:prstGeom prst="rect">
            <a:avLst/>
          </a:prstGeom>
          <a:noFill/>
        </p:spPr>
        <p:txBody>
          <a:bodyPr anchor="ctr"/>
          <a:lstStyle/>
          <a:p>
            <a:pPr algn="ctr"/>
            <a:r>
              <a:rPr lang="el-GR" sz="2400" b="1">
                <a:cs typeface="Arial" charset="0"/>
              </a:rPr>
              <a:t>Διπλάσια «δεξαμενή» για την ελληνική οικονομία</a:t>
            </a:r>
          </a:p>
        </p:txBody>
      </p:sp>
      <p:graphicFrame>
        <p:nvGraphicFramePr>
          <p:cNvPr id="7" name="Group 39"/>
          <p:cNvGraphicFramePr>
            <a:graphicFrameLocks noGrp="1"/>
          </p:cNvGraphicFramePr>
          <p:nvPr/>
        </p:nvGraphicFramePr>
        <p:xfrm>
          <a:off x="2339975" y="1844675"/>
          <a:ext cx="6281738" cy="1337310"/>
        </p:xfrm>
        <a:graphic>
          <a:graphicData uri="http://schemas.openxmlformats.org/drawingml/2006/table">
            <a:tbl>
              <a:tblPr/>
              <a:tblGrid>
                <a:gridCol w="1042988"/>
                <a:gridCol w="1389062"/>
                <a:gridCol w="1377950"/>
                <a:gridCol w="1447800"/>
                <a:gridCol w="1023938"/>
              </a:tblGrid>
              <a:tr h="57606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l-GR" sz="1100" b="1" i="0" u="none" strike="noStrike" cap="none" normalizeH="0" baseline="0" dirty="0" smtClean="0">
                        <a:ln>
                          <a:noFill/>
                        </a:ln>
                        <a:solidFill>
                          <a:srgbClr val="FFFFFF"/>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dirty="0" smtClean="0">
                          <a:ln>
                            <a:noFill/>
                          </a:ln>
                          <a:solidFill>
                            <a:srgbClr val="FFFFFF"/>
                          </a:solidFill>
                          <a:effectLst/>
                          <a:latin typeface="Arial" pitchFamily="34" charset="0"/>
                          <a:cs typeface="Arial" pitchFamily="34" charset="0"/>
                        </a:rPr>
                        <a:t>Επίδραση</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dirty="0" smtClean="0">
                          <a:ln>
                            <a:noFill/>
                          </a:ln>
                          <a:solidFill>
                            <a:srgbClr val="FFFFFF"/>
                          </a:solidFill>
                          <a:effectLst/>
                          <a:latin typeface="Arial" pitchFamily="34" charset="0"/>
                          <a:cs typeface="Arial" pitchFamily="34" charset="0"/>
                        </a:rPr>
                        <a:t>Απασχόληση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dirty="0" smtClean="0">
                          <a:ln>
                            <a:noFill/>
                          </a:ln>
                          <a:solidFill>
                            <a:srgbClr val="FFFFFF"/>
                          </a:solidFill>
                          <a:effectLst/>
                          <a:latin typeface="Arial" pitchFamily="34" charset="0"/>
                          <a:cs typeface="Arial" pitchFamily="34" charset="0"/>
                        </a:rPr>
                        <a:t>(χιλ. άτομα</a:t>
                      </a:r>
                      <a:r>
                        <a:rPr kumimoji="0" lang="en-US" sz="1100" b="1" i="0" u="none" strike="noStrike" cap="none" normalizeH="0" baseline="0" dirty="0" smtClean="0">
                          <a:ln>
                            <a:noFill/>
                          </a:ln>
                          <a:solidFill>
                            <a:srgbClr val="FFFFFF"/>
                          </a:solidFill>
                          <a:effectLst/>
                          <a:latin typeface="Arial" pitchFamily="34" charset="0"/>
                          <a:cs typeface="Arial" pitchFamily="34" charset="0"/>
                        </a:rPr>
                        <a:t>)</a:t>
                      </a:r>
                      <a:endParaRPr kumimoji="0" lang="el-GR" sz="1100" b="1" i="0" u="none" strike="noStrike" cap="none" normalizeH="0" baseline="0" dirty="0" smtClean="0">
                        <a:ln>
                          <a:noFill/>
                        </a:ln>
                        <a:solidFill>
                          <a:srgbClr val="FFFFFF"/>
                        </a:solidFill>
                        <a:effectLst/>
                        <a:latin typeface="Arial" pitchFamily="34" charset="0"/>
                        <a:cs typeface="Arial" pitchFamily="34"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dirty="0" smtClean="0">
                          <a:ln>
                            <a:noFill/>
                          </a:ln>
                          <a:solidFill>
                            <a:srgbClr val="FFFFFF"/>
                          </a:solidFill>
                          <a:effectLst/>
                          <a:latin typeface="Arial" pitchFamily="34" charset="0"/>
                          <a:cs typeface="Arial" pitchFamily="34" charset="0"/>
                        </a:rPr>
                        <a:t>Προστιθέμενη Αξία</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dirty="0" smtClean="0">
                          <a:ln>
                            <a:noFill/>
                          </a:ln>
                          <a:solidFill>
                            <a:srgbClr val="FFFFFF"/>
                          </a:solidFill>
                          <a:effectLst/>
                          <a:latin typeface="Arial" pitchFamily="34" charset="0"/>
                          <a:cs typeface="Arial" pitchFamily="34" charset="0"/>
                        </a:rPr>
                        <a:t>(</a:t>
                      </a:r>
                      <a:r>
                        <a:rPr kumimoji="0" lang="el-GR" sz="1100" b="1" i="0" u="none" strike="noStrike" cap="none" normalizeH="0" baseline="0" dirty="0" err="1" smtClean="0">
                          <a:ln>
                            <a:noFill/>
                          </a:ln>
                          <a:solidFill>
                            <a:srgbClr val="FFFFFF"/>
                          </a:solidFill>
                          <a:effectLst/>
                          <a:latin typeface="Arial" pitchFamily="34" charset="0"/>
                          <a:cs typeface="Arial" pitchFamily="34" charset="0"/>
                        </a:rPr>
                        <a:t>δισεκ</a:t>
                      </a:r>
                      <a:r>
                        <a:rPr kumimoji="0" lang="el-GR" sz="1100" b="1" i="0" u="none" strike="noStrike" cap="none" normalizeH="0" baseline="0" dirty="0" smtClean="0">
                          <a:ln>
                            <a:noFill/>
                          </a:ln>
                          <a:solidFill>
                            <a:srgbClr val="FFFFFF"/>
                          </a:solidFill>
                          <a:effectLst/>
                          <a:latin typeface="Arial" pitchFamily="34" charset="0"/>
                          <a:cs typeface="Arial" pitchFamily="34" charset="0"/>
                        </a:rPr>
                        <a:t>. €)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dirty="0" smtClean="0">
                          <a:ln>
                            <a:noFill/>
                          </a:ln>
                          <a:solidFill>
                            <a:srgbClr val="FFFFFF"/>
                          </a:solidFill>
                          <a:effectLst/>
                          <a:latin typeface="Arial" pitchFamily="34" charset="0"/>
                          <a:cs typeface="Arial" pitchFamily="34" charset="0"/>
                        </a:rPr>
                        <a:t>Αμοιβές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dirty="0" smtClean="0">
                          <a:ln>
                            <a:noFill/>
                          </a:ln>
                          <a:solidFill>
                            <a:srgbClr val="FFFFFF"/>
                          </a:solidFill>
                          <a:effectLst/>
                          <a:latin typeface="Arial" pitchFamily="34" charset="0"/>
                          <a:cs typeface="Arial" pitchFamily="34" charset="0"/>
                        </a:rPr>
                        <a:t>(</a:t>
                      </a:r>
                      <a:r>
                        <a:rPr kumimoji="0" lang="el-GR" sz="1100" b="1" i="0" u="none" strike="noStrike" cap="none" normalizeH="0" baseline="0" dirty="0" err="1" smtClean="0">
                          <a:ln>
                            <a:noFill/>
                          </a:ln>
                          <a:solidFill>
                            <a:srgbClr val="FFFFFF"/>
                          </a:solidFill>
                          <a:effectLst/>
                          <a:latin typeface="Arial" pitchFamily="34" charset="0"/>
                          <a:cs typeface="Arial" pitchFamily="34" charset="0"/>
                        </a:rPr>
                        <a:t>δισεκ</a:t>
                      </a:r>
                      <a:r>
                        <a:rPr kumimoji="0" lang="el-GR" sz="1100" b="1" i="0" u="none" strike="noStrike" cap="none" normalizeH="0" baseline="0" dirty="0" smtClean="0">
                          <a:ln>
                            <a:noFill/>
                          </a:ln>
                          <a:solidFill>
                            <a:srgbClr val="FFFFFF"/>
                          </a:solidFill>
                          <a:effectLst/>
                          <a:latin typeface="Arial" pitchFamily="34" charset="0"/>
                          <a:cs typeface="Arial" pitchFamily="34" charset="0"/>
                        </a:rPr>
                        <a:t>.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dirty="0" smtClean="0">
                          <a:ln>
                            <a:noFill/>
                          </a:ln>
                          <a:solidFill>
                            <a:srgbClr val="FFFFFF"/>
                          </a:solidFill>
                          <a:effectLst/>
                          <a:latin typeface="Arial" pitchFamily="34" charset="0"/>
                          <a:cs typeface="Arial" pitchFamily="34" charset="0"/>
                        </a:rPr>
                        <a:t>Φόροι </a:t>
                      </a:r>
                      <a:r>
                        <a:rPr kumimoji="0" lang="en-US" sz="1100" b="1" i="0" u="none" strike="noStrike" cap="none" normalizeH="0" baseline="0" dirty="0" smtClean="0">
                          <a:ln>
                            <a:noFill/>
                          </a:ln>
                          <a:solidFill>
                            <a:srgbClr val="FFFFFF"/>
                          </a:solidFill>
                          <a:effectLst/>
                          <a:latin typeface="Arial" pitchFamily="34" charset="0"/>
                          <a:cs typeface="Arial" pitchFamily="34" charset="0"/>
                        </a:rPr>
                        <a:t>(</a:t>
                      </a:r>
                      <a:r>
                        <a:rPr kumimoji="0" lang="el-GR" sz="1100" b="1" i="0" u="none" strike="noStrike" cap="none" normalizeH="0" baseline="0" dirty="0" err="1" smtClean="0">
                          <a:ln>
                            <a:noFill/>
                          </a:ln>
                          <a:solidFill>
                            <a:srgbClr val="FFFFFF"/>
                          </a:solidFill>
                          <a:effectLst/>
                          <a:latin typeface="Arial" pitchFamily="34" charset="0"/>
                          <a:cs typeface="Arial" pitchFamily="34" charset="0"/>
                        </a:rPr>
                        <a:t>δισεκ</a:t>
                      </a:r>
                      <a:r>
                        <a:rPr kumimoji="0" lang="el-GR" sz="1100" b="1" i="0" u="none" strike="noStrike" cap="none" normalizeH="0" baseline="0" dirty="0" smtClean="0">
                          <a:ln>
                            <a:noFill/>
                          </a:ln>
                          <a:solidFill>
                            <a:srgbClr val="FFFFFF"/>
                          </a:solidFill>
                          <a:effectLst/>
                          <a:latin typeface="Arial" pitchFamily="34" charset="0"/>
                          <a:cs typeface="Arial" pitchFamily="34" charset="0"/>
                        </a:rPr>
                        <a:t>.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dirty="0" smtClean="0">
                          <a:ln>
                            <a:noFill/>
                          </a:ln>
                          <a:solidFill>
                            <a:srgbClr val="000000"/>
                          </a:solidFill>
                          <a:effectLst/>
                          <a:latin typeface="Arial" pitchFamily="34" charset="0"/>
                          <a:cs typeface="Arial" pitchFamily="34" charset="0"/>
                        </a:rPr>
                        <a:t>Άμεση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dirty="0" smtClean="0">
                          <a:ln>
                            <a:noFill/>
                          </a:ln>
                          <a:solidFill>
                            <a:srgbClr val="000000"/>
                          </a:solidFill>
                          <a:effectLst/>
                          <a:latin typeface="Arial" pitchFamily="34" charset="0"/>
                          <a:cs typeface="Arial" pitchFamily="34" charset="0"/>
                        </a:rPr>
                        <a:t>75</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dirty="0" smtClean="0">
                          <a:ln>
                            <a:noFill/>
                          </a:ln>
                          <a:solidFill>
                            <a:srgbClr val="000000"/>
                          </a:solidFill>
                          <a:effectLst/>
                          <a:latin typeface="Arial" pitchFamily="34" charset="0"/>
                          <a:cs typeface="Arial" pitchFamily="34" charset="0"/>
                        </a:rPr>
                        <a:t>8,6</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dirty="0" smtClean="0">
                          <a:ln>
                            <a:noFill/>
                          </a:ln>
                          <a:solidFill>
                            <a:srgbClr val="000000"/>
                          </a:solidFill>
                          <a:effectLst/>
                          <a:latin typeface="Arial" pitchFamily="34" charset="0"/>
                          <a:cs typeface="Arial" pitchFamily="34" charset="0"/>
                        </a:rPr>
                        <a:t>3,5</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dirty="0" smtClean="0">
                          <a:ln>
                            <a:noFill/>
                          </a:ln>
                          <a:solidFill>
                            <a:srgbClr val="000000"/>
                          </a:solidFill>
                          <a:effectLst/>
                          <a:latin typeface="Arial" pitchFamily="34" charset="0"/>
                          <a:cs typeface="Arial" pitchFamily="34" charset="0"/>
                        </a:rPr>
                        <a:t>1,2</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2">
                        <a:lumMod val="90000"/>
                      </a:schemeClr>
                    </a:solid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dirty="0" smtClean="0">
                          <a:ln>
                            <a:noFill/>
                          </a:ln>
                          <a:solidFill>
                            <a:srgbClr val="000000"/>
                          </a:solidFill>
                          <a:effectLst/>
                          <a:latin typeface="Arial" pitchFamily="34" charset="0"/>
                          <a:cs typeface="Arial" pitchFamily="34" charset="0"/>
                        </a:rPr>
                        <a:t>Συνολική</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dirty="0" smtClean="0">
                          <a:ln>
                            <a:noFill/>
                          </a:ln>
                          <a:solidFill>
                            <a:srgbClr val="000000"/>
                          </a:solidFill>
                          <a:effectLst/>
                          <a:latin typeface="Arial" pitchFamily="34" charset="0"/>
                          <a:cs typeface="Arial" pitchFamily="34" charset="0"/>
                        </a:rPr>
                        <a:t>552</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dirty="0" smtClean="0">
                          <a:ln>
                            <a:noFill/>
                          </a:ln>
                          <a:solidFill>
                            <a:srgbClr val="000000"/>
                          </a:solidFill>
                          <a:effectLst/>
                          <a:latin typeface="Arial" pitchFamily="34" charset="0"/>
                          <a:cs typeface="Arial" pitchFamily="34" charset="0"/>
                        </a:rPr>
                        <a:t>25,9</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dirty="0" smtClean="0">
                          <a:ln>
                            <a:noFill/>
                          </a:ln>
                          <a:solidFill>
                            <a:srgbClr val="000000"/>
                          </a:solidFill>
                          <a:effectLst/>
                          <a:latin typeface="Arial" pitchFamily="34" charset="0"/>
                          <a:cs typeface="Arial" pitchFamily="34" charset="0"/>
                        </a:rPr>
                        <a:t>10,0</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dirty="0" smtClean="0">
                          <a:ln>
                            <a:noFill/>
                          </a:ln>
                          <a:solidFill>
                            <a:srgbClr val="000000"/>
                          </a:solidFill>
                          <a:effectLst/>
                          <a:latin typeface="Arial" pitchFamily="34" charset="0"/>
                          <a:cs typeface="Arial" pitchFamily="34" charset="0"/>
                        </a:rPr>
                        <a:t>1,9</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lumMod val="90000"/>
                      </a:schemeClr>
                    </a:solidFill>
                  </a:tcPr>
                </a:tc>
              </a:tr>
            </a:tbl>
          </a:graphicData>
        </a:graphic>
      </p:graphicFrame>
      <p:sp>
        <p:nvSpPr>
          <p:cNvPr id="42012" name="8 - TextBox"/>
          <p:cNvSpPr txBox="1">
            <a:spLocks noChangeArrowheads="1"/>
          </p:cNvSpPr>
          <p:nvPr/>
        </p:nvSpPr>
        <p:spPr bwMode="auto">
          <a:xfrm>
            <a:off x="2555875" y="1484313"/>
            <a:ext cx="5903913" cy="274637"/>
          </a:xfrm>
          <a:prstGeom prst="rect">
            <a:avLst/>
          </a:prstGeom>
          <a:noFill/>
          <a:ln w="9525">
            <a:noFill/>
            <a:miter lim="800000"/>
            <a:headEnd/>
            <a:tailEnd/>
          </a:ln>
        </p:spPr>
        <p:txBody>
          <a:bodyPr>
            <a:spAutoFit/>
          </a:bodyPr>
          <a:lstStyle/>
          <a:p>
            <a:pPr algn="ctr"/>
            <a:r>
              <a:rPr lang="el-GR" sz="1200" b="1">
                <a:cs typeface="Arial" charset="0"/>
              </a:rPr>
              <a:t>Εκτιμώμενη δυνητική επίδραση ποντοπόρου ναυτιλίας</a:t>
            </a:r>
          </a:p>
        </p:txBody>
      </p:sp>
      <p:graphicFrame>
        <p:nvGraphicFramePr>
          <p:cNvPr id="11" name="1 - Γράφημα"/>
          <p:cNvGraphicFramePr/>
          <p:nvPr/>
        </p:nvGraphicFramePr>
        <p:xfrm>
          <a:off x="4438432" y="3361386"/>
          <a:ext cx="4572000" cy="31030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2 - Γράφημα"/>
          <p:cNvGraphicFramePr/>
          <p:nvPr/>
        </p:nvGraphicFramePr>
        <p:xfrm>
          <a:off x="467544" y="3356992"/>
          <a:ext cx="4211960" cy="3103240"/>
        </p:xfrm>
        <a:graphic>
          <a:graphicData uri="http://schemas.openxmlformats.org/drawingml/2006/chart">
            <c:chart xmlns:c="http://schemas.openxmlformats.org/drawingml/2006/chart" xmlns:r="http://schemas.openxmlformats.org/officeDocument/2006/relationships" r:id="rId4"/>
          </a:graphicData>
        </a:graphic>
      </p:graphicFrame>
      <p:sp>
        <p:nvSpPr>
          <p:cNvPr id="8" name="Slide Number Placeholder 7"/>
          <p:cNvSpPr>
            <a:spLocks noGrp="1"/>
          </p:cNvSpPr>
          <p:nvPr>
            <p:ph type="sldNum" sz="quarter" idx="12"/>
          </p:nvPr>
        </p:nvSpPr>
        <p:spPr/>
        <p:txBody>
          <a:bodyPr/>
          <a:lstStyle/>
          <a:p>
            <a:pPr>
              <a:defRPr/>
            </a:pPr>
            <a:fld id="{C1DF3111-A07B-401E-B482-BA8E159CE2B4}" type="slidenum">
              <a:rPr lang="el-GR"/>
              <a:pPr>
                <a:defRPr/>
              </a:pPr>
              <a:t>22</a:t>
            </a:fld>
            <a:endParaRPr lang="el-G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Number Placeholder 5"/>
          <p:cNvSpPr txBox="1">
            <a:spLocks noGrp="1"/>
          </p:cNvSpPr>
          <p:nvPr/>
        </p:nvSpPr>
        <p:spPr bwMode="auto">
          <a:xfrm>
            <a:off x="7010400" y="6381750"/>
            <a:ext cx="2133600" cy="476250"/>
          </a:xfrm>
          <a:prstGeom prst="rect">
            <a:avLst/>
          </a:prstGeom>
          <a:noFill/>
          <a:ln w="9525">
            <a:noFill/>
            <a:miter lim="800000"/>
            <a:headEnd/>
            <a:tailEnd/>
          </a:ln>
        </p:spPr>
        <p:txBody>
          <a:bodyPr anchor="ctr"/>
          <a:lstStyle/>
          <a:p>
            <a:pPr algn="r"/>
            <a:endParaRPr lang="el-GR" sz="1400">
              <a:latin typeface="Calibri" pitchFamily="34" charset="0"/>
            </a:endParaRPr>
          </a:p>
        </p:txBody>
      </p:sp>
      <p:sp>
        <p:nvSpPr>
          <p:cNvPr id="57346" name="Rectangle 2"/>
          <p:cNvSpPr>
            <a:spLocks noGrp="1" noChangeArrowheads="1"/>
          </p:cNvSpPr>
          <p:nvPr>
            <p:ph type="title"/>
          </p:nvPr>
        </p:nvSpPr>
        <p:spPr>
          <a:noFill/>
        </p:spPr>
        <p:txBody>
          <a:bodyPr rtlCol="0">
            <a:normAutofit/>
          </a:bodyPr>
          <a:lstStyle/>
          <a:p>
            <a:pPr eaLnBrk="1" fontAlgn="auto" hangingPunct="1">
              <a:spcAft>
                <a:spcPts val="0"/>
              </a:spcAft>
              <a:defRPr/>
            </a:pPr>
            <a:r>
              <a:rPr lang="en-GB" sz="2400" dirty="0" smtClean="0"/>
              <a:t>V</a:t>
            </a:r>
            <a:r>
              <a:rPr lang="el-GR" sz="2400" b="0" dirty="0" smtClean="0"/>
              <a:t>. </a:t>
            </a:r>
            <a:r>
              <a:rPr lang="el-GR" sz="2400" dirty="0" smtClean="0"/>
              <a:t>Π</a:t>
            </a:r>
            <a:r>
              <a:rPr lang="el-GR" sz="2400" cap="none" dirty="0" smtClean="0"/>
              <a:t>ροτάσεις πολιτικής</a:t>
            </a:r>
            <a:endParaRPr lang="el-GR" sz="2400" dirty="0" smtClean="0"/>
          </a:p>
        </p:txBody>
      </p:sp>
      <p:sp>
        <p:nvSpPr>
          <p:cNvPr id="4" name="Slide Number Placeholder 3"/>
          <p:cNvSpPr>
            <a:spLocks noGrp="1"/>
          </p:cNvSpPr>
          <p:nvPr>
            <p:ph type="sldNum" sz="quarter" idx="12"/>
          </p:nvPr>
        </p:nvSpPr>
        <p:spPr/>
        <p:txBody>
          <a:bodyPr/>
          <a:lstStyle/>
          <a:p>
            <a:pPr>
              <a:defRPr/>
            </a:pPr>
            <a:fld id="{9F02FB80-8D68-489B-8B9A-A72B0D286DC8}" type="slidenum">
              <a:rPr lang="el-GR"/>
              <a:pPr>
                <a:defRPr/>
              </a:pPr>
              <a:t>23</a:t>
            </a:fld>
            <a:endParaRPr lang="el-G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4"/>
          <p:cNvSpPr>
            <a:spLocks noGrp="1"/>
          </p:cNvSpPr>
          <p:nvPr>
            <p:ph type="title"/>
          </p:nvPr>
        </p:nvSpPr>
        <p:spPr>
          <a:xfrm>
            <a:off x="2268538" y="260350"/>
            <a:ext cx="6418262" cy="1143000"/>
          </a:xfrm>
        </p:spPr>
        <p:txBody>
          <a:bodyPr/>
          <a:lstStyle/>
          <a:p>
            <a:pPr eaLnBrk="1" hangingPunct="1"/>
            <a:r>
              <a:rPr lang="el-GR" sz="2400" b="1" smtClean="0">
                <a:latin typeface="Arial" charset="0"/>
                <a:cs typeface="Arial" charset="0"/>
              </a:rPr>
              <a:t>Ενίσχυση της συμβολής της ναυτιλίας στην ελληνική οικονομία</a:t>
            </a:r>
          </a:p>
        </p:txBody>
      </p:sp>
      <p:graphicFrame>
        <p:nvGraphicFramePr>
          <p:cNvPr id="8" name="Content Placeholder 7"/>
          <p:cNvGraphicFramePr>
            <a:graphicFrameLocks noGrp="1"/>
          </p:cNvGraphicFramePr>
          <p:nvPr>
            <p:ph idx="1"/>
          </p:nvPr>
        </p:nvGraphicFramePr>
        <p:xfrm>
          <a:off x="2339752" y="1412776"/>
          <a:ext cx="6408489" cy="12527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6083" name="TextBox 9"/>
          <p:cNvSpPr txBox="1">
            <a:spLocks noChangeArrowheads="1"/>
          </p:cNvSpPr>
          <p:nvPr/>
        </p:nvSpPr>
        <p:spPr bwMode="auto">
          <a:xfrm>
            <a:off x="2555875" y="2708275"/>
            <a:ext cx="6048375" cy="2771775"/>
          </a:xfrm>
          <a:prstGeom prst="rect">
            <a:avLst/>
          </a:prstGeom>
          <a:noFill/>
          <a:ln w="9525">
            <a:noFill/>
            <a:miter lim="800000"/>
            <a:headEnd/>
            <a:tailEnd/>
          </a:ln>
        </p:spPr>
        <p:txBody>
          <a:bodyPr>
            <a:spAutoFit/>
          </a:bodyPr>
          <a:lstStyle/>
          <a:p>
            <a:pPr>
              <a:buFont typeface="Arial" charset="0"/>
              <a:buChar char="•"/>
            </a:pPr>
            <a:r>
              <a:rPr lang="el-GR" sz="2200">
                <a:cs typeface="Arial" charset="0"/>
              </a:rPr>
              <a:t> Έλληνες και ξένοι πλοιοκτήτες στην Ελλάδα</a:t>
            </a:r>
          </a:p>
          <a:p>
            <a:pPr>
              <a:buFont typeface="Arial" charset="0"/>
              <a:buChar char="•"/>
            </a:pPr>
            <a:r>
              <a:rPr lang="el-GR" sz="2200">
                <a:cs typeface="Arial" charset="0"/>
              </a:rPr>
              <a:t> Ενιαία πολιτική ατζέντα, ανεξάρτητη των πολιτικών κύκλων</a:t>
            </a:r>
          </a:p>
          <a:p>
            <a:pPr>
              <a:buFont typeface="Arial" charset="0"/>
              <a:buChar char="•"/>
            </a:pPr>
            <a:r>
              <a:rPr lang="el-GR" sz="2200">
                <a:cs typeface="Arial" charset="0"/>
              </a:rPr>
              <a:t> Άρση επιχειρηματικών εμποδίων</a:t>
            </a:r>
          </a:p>
          <a:p>
            <a:pPr>
              <a:buFont typeface="Arial" charset="0"/>
              <a:buChar char="•"/>
            </a:pPr>
            <a:r>
              <a:rPr lang="el-GR" sz="2200">
                <a:cs typeface="Arial" charset="0"/>
              </a:rPr>
              <a:t> Μελέτη επιτυχημένων επιχειρηματικών πρακτικών που εφαρμόζονται διεθνώς</a:t>
            </a:r>
          </a:p>
          <a:p>
            <a:pPr>
              <a:buFont typeface="Arial" charset="0"/>
              <a:buChar char="•"/>
            </a:pPr>
            <a:r>
              <a:rPr lang="el-GR" sz="2200">
                <a:cs typeface="Arial" charset="0"/>
              </a:rPr>
              <a:t> Σταθερό και συγκεκριμένο φορολογικό πλαίσιο</a:t>
            </a:r>
            <a:endParaRPr lang="el-GR" sz="2200">
              <a:latin typeface="Calibri" pitchFamily="34" charset="0"/>
            </a:endParaRPr>
          </a:p>
        </p:txBody>
      </p:sp>
      <p:sp>
        <p:nvSpPr>
          <p:cNvPr id="11" name="5 - TextBox"/>
          <p:cNvSpPr txBox="1"/>
          <p:nvPr/>
        </p:nvSpPr>
        <p:spPr>
          <a:xfrm>
            <a:off x="2339975" y="5949950"/>
            <a:ext cx="6637338" cy="427038"/>
          </a:xfrm>
          <a:prstGeom prst="rect">
            <a:avLst/>
          </a:prstGeom>
          <a:solidFill>
            <a:schemeClr val="bg2">
              <a:lumMod val="90000"/>
            </a:schemeClr>
          </a:solidFill>
          <a:ln>
            <a:noFill/>
          </a:ln>
          <a:effectLst>
            <a:outerShdw blurRad="50800" dist="38100" algn="l" rotWithShape="0">
              <a:prstClr val="black">
                <a:alpha val="40000"/>
              </a:prstClr>
            </a:outerShdw>
          </a:effectLst>
        </p:spPr>
        <p:txBody>
          <a:bodyPr>
            <a:spAutoFit/>
          </a:bodyPr>
          <a:lstStyle/>
          <a:p>
            <a:pPr lvl="1" algn="ctr">
              <a:defRPr/>
            </a:pPr>
            <a:r>
              <a:rPr lang="el-GR" sz="2200" b="1">
                <a:cs typeface="Arial" charset="0"/>
              </a:rPr>
              <a:t>Οικονομική και Πολιτική σταθερότητα</a:t>
            </a:r>
          </a:p>
        </p:txBody>
      </p:sp>
      <p:sp>
        <p:nvSpPr>
          <p:cNvPr id="6" name="Slide Number Placeholder 5"/>
          <p:cNvSpPr>
            <a:spLocks noGrp="1"/>
          </p:cNvSpPr>
          <p:nvPr>
            <p:ph type="sldNum" sz="quarter" idx="12"/>
          </p:nvPr>
        </p:nvSpPr>
        <p:spPr/>
        <p:txBody>
          <a:bodyPr/>
          <a:lstStyle/>
          <a:p>
            <a:pPr>
              <a:defRPr/>
            </a:pPr>
            <a:fld id="{CBC7D9C2-A65F-467F-98DB-4CA9EE48992F}" type="slidenum">
              <a:rPr lang="el-GR"/>
              <a:pPr>
                <a:defRPr/>
              </a:pPr>
              <a:t>24</a:t>
            </a:fld>
            <a:endParaRPr lang="el-G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2268538" y="274638"/>
            <a:ext cx="6418262" cy="1143000"/>
          </a:xfrm>
        </p:spPr>
        <p:txBody>
          <a:bodyPr/>
          <a:lstStyle/>
          <a:p>
            <a:pPr eaLnBrk="1" hangingPunct="1"/>
            <a:r>
              <a:rPr lang="el-GR" sz="2400" b="1" smtClean="0">
                <a:latin typeface="Arial" charset="0"/>
                <a:cs typeface="Arial" charset="0"/>
              </a:rPr>
              <a:t>Ενίσχυση της συμβολής της ναυτιλίας στην ελληνική οικονομία</a:t>
            </a:r>
            <a:endParaRPr lang="el-GR" sz="2400" smtClean="0">
              <a:latin typeface="Arial" charset="0"/>
              <a:cs typeface="Arial" charset="0"/>
            </a:endParaRPr>
          </a:p>
        </p:txBody>
      </p:sp>
      <p:sp>
        <p:nvSpPr>
          <p:cNvPr id="48130" name="2 - Θέση περιεχομένου"/>
          <p:cNvSpPr>
            <a:spLocks noGrp="1"/>
          </p:cNvSpPr>
          <p:nvPr>
            <p:ph idx="1"/>
          </p:nvPr>
        </p:nvSpPr>
        <p:spPr>
          <a:xfrm>
            <a:off x="2195513" y="2492375"/>
            <a:ext cx="6697662" cy="3457575"/>
          </a:xfrm>
        </p:spPr>
        <p:txBody>
          <a:bodyPr/>
          <a:lstStyle/>
          <a:p>
            <a:pPr eaLnBrk="1" hangingPunct="1"/>
            <a:r>
              <a:rPr lang="el-GR" sz="2400" smtClean="0">
                <a:latin typeface="Arial" charset="0"/>
                <a:cs typeface="Arial" charset="0"/>
              </a:rPr>
              <a:t>Ικανοποίηση ζήτησης από </a:t>
            </a:r>
            <a:r>
              <a:rPr lang="el-GR" sz="2400" b="1" smtClean="0">
                <a:latin typeface="Arial" charset="0"/>
                <a:cs typeface="Arial" charset="0"/>
              </a:rPr>
              <a:t>εγχώριες </a:t>
            </a:r>
            <a:r>
              <a:rPr lang="el-GR" sz="2400" smtClean="0">
                <a:latin typeface="Arial" charset="0"/>
                <a:cs typeface="Arial" charset="0"/>
              </a:rPr>
              <a:t>πηγές:</a:t>
            </a:r>
          </a:p>
          <a:p>
            <a:pPr lvl="1" eaLnBrk="1" hangingPunct="1"/>
            <a:r>
              <a:rPr lang="el-GR" sz="2000" smtClean="0">
                <a:latin typeface="Arial" charset="0"/>
                <a:cs typeface="Arial" charset="0"/>
              </a:rPr>
              <a:t>Άρση εμποδίων επιχειρηματικότητας</a:t>
            </a:r>
          </a:p>
          <a:p>
            <a:pPr lvl="1" eaLnBrk="1" hangingPunct="1"/>
            <a:r>
              <a:rPr lang="el-GR" sz="2000" smtClean="0">
                <a:latin typeface="Arial" charset="0"/>
                <a:cs typeface="Arial" charset="0"/>
              </a:rPr>
              <a:t>Απελευθέρωση συγκεκριμένων κλάδων από προστασίες/ εμπόδια (πχ.ναυπηγοεπισκευαστική ζώνη)</a:t>
            </a:r>
          </a:p>
          <a:p>
            <a:pPr lvl="1" eaLnBrk="1" hangingPunct="1"/>
            <a:r>
              <a:rPr lang="el-GR" sz="2000" smtClean="0">
                <a:latin typeface="Arial" charset="0"/>
                <a:cs typeface="Arial" charset="0"/>
              </a:rPr>
              <a:t>Ενίσχυση ανταγωνιστικότητας σχετικών υποστηρικτικών κλάδων – οικοσυστήματος</a:t>
            </a:r>
          </a:p>
          <a:p>
            <a:pPr lvl="1" eaLnBrk="1" hangingPunct="1"/>
            <a:r>
              <a:rPr lang="el-GR" sz="2000" smtClean="0">
                <a:latin typeface="Arial" charset="0"/>
                <a:cs typeface="Arial" charset="0"/>
              </a:rPr>
              <a:t>Βελτίωση παρεχόμενων υποδομών (δρόμοι / λιμάνια, κτλ)</a:t>
            </a:r>
          </a:p>
        </p:txBody>
      </p:sp>
      <p:graphicFrame>
        <p:nvGraphicFramePr>
          <p:cNvPr id="4" name="Content Placeholder 7"/>
          <p:cNvGraphicFramePr>
            <a:graphicFrameLocks/>
          </p:cNvGraphicFramePr>
          <p:nvPr/>
        </p:nvGraphicFramePr>
        <p:xfrm>
          <a:off x="2339752" y="1412776"/>
          <a:ext cx="6408489" cy="12527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5 - TextBox"/>
          <p:cNvSpPr txBox="1"/>
          <p:nvPr/>
        </p:nvSpPr>
        <p:spPr>
          <a:xfrm>
            <a:off x="2339975" y="6021388"/>
            <a:ext cx="6637338" cy="581025"/>
          </a:xfrm>
          <a:prstGeom prst="rect">
            <a:avLst/>
          </a:prstGeom>
          <a:solidFill>
            <a:schemeClr val="bg2">
              <a:lumMod val="90000"/>
            </a:schemeClr>
          </a:solidFill>
          <a:ln>
            <a:noFill/>
          </a:ln>
          <a:effectLst>
            <a:outerShdw blurRad="50800" dist="38100" algn="l" rotWithShape="0">
              <a:prstClr val="black">
                <a:alpha val="40000"/>
              </a:prstClr>
            </a:outerShdw>
          </a:effectLst>
        </p:spPr>
        <p:txBody>
          <a:bodyPr>
            <a:spAutoFit/>
          </a:bodyPr>
          <a:lstStyle/>
          <a:p>
            <a:pPr algn="ctr"/>
            <a:r>
              <a:rPr lang="el-GR" sz="1600" b="1">
                <a:cs typeface="Arial" charset="0"/>
              </a:rPr>
              <a:t>Περιορισμός εξαγωγής συναλλάγματος για υπηρεσίες που δεν παρέχονται εγχωρίως</a:t>
            </a:r>
            <a:endParaRPr lang="el-GR" b="1">
              <a:cs typeface="Arial" charset="0"/>
            </a:endParaRPr>
          </a:p>
        </p:txBody>
      </p:sp>
      <p:sp>
        <p:nvSpPr>
          <p:cNvPr id="7" name="Slide Number Placeholder 6"/>
          <p:cNvSpPr>
            <a:spLocks noGrp="1"/>
          </p:cNvSpPr>
          <p:nvPr>
            <p:ph type="sldNum" sz="quarter" idx="12"/>
          </p:nvPr>
        </p:nvSpPr>
        <p:spPr>
          <a:xfrm>
            <a:off x="6542088" y="6356350"/>
            <a:ext cx="2133600" cy="365125"/>
          </a:xfrm>
        </p:spPr>
        <p:txBody>
          <a:bodyPr/>
          <a:lstStyle/>
          <a:p>
            <a:pPr>
              <a:defRPr/>
            </a:pPr>
            <a:fld id="{2ADC0A51-F350-4BF1-BDAF-1D72C339AA67}" type="slidenum">
              <a:rPr lang="el-GR"/>
              <a:pPr>
                <a:defRPr/>
              </a:pPr>
              <a:t>25</a:t>
            </a:fld>
            <a:endParaRPr lang="el-G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4"/>
          <p:cNvSpPr>
            <a:spLocks noGrp="1"/>
          </p:cNvSpPr>
          <p:nvPr>
            <p:ph type="title"/>
          </p:nvPr>
        </p:nvSpPr>
        <p:spPr>
          <a:xfrm>
            <a:off x="2268538" y="274638"/>
            <a:ext cx="6418262" cy="1143000"/>
          </a:xfrm>
        </p:spPr>
        <p:txBody>
          <a:bodyPr/>
          <a:lstStyle/>
          <a:p>
            <a:pPr eaLnBrk="1" hangingPunct="1"/>
            <a:r>
              <a:rPr lang="el-GR" sz="2400" b="1" smtClean="0">
                <a:latin typeface="Arial" charset="0"/>
                <a:cs typeface="Arial" charset="0"/>
              </a:rPr>
              <a:t>Ενίσχυση της συμβολής της ναυτιλίας στην ελληνική οικονομία</a:t>
            </a:r>
          </a:p>
        </p:txBody>
      </p:sp>
      <p:sp>
        <p:nvSpPr>
          <p:cNvPr id="50178" name="2 - Θέση περιεχομένου"/>
          <p:cNvSpPr>
            <a:spLocks noGrp="1"/>
          </p:cNvSpPr>
          <p:nvPr>
            <p:ph idx="1"/>
          </p:nvPr>
        </p:nvSpPr>
        <p:spPr>
          <a:xfrm>
            <a:off x="2339975" y="2636838"/>
            <a:ext cx="6264275" cy="3313112"/>
          </a:xfrm>
        </p:spPr>
        <p:txBody>
          <a:bodyPr/>
          <a:lstStyle/>
          <a:p>
            <a:pPr eaLnBrk="1" hangingPunct="1">
              <a:lnSpc>
                <a:spcPct val="80000"/>
              </a:lnSpc>
            </a:pPr>
            <a:r>
              <a:rPr lang="el-GR" sz="2000" b="1" smtClean="0">
                <a:latin typeface="Arial" charset="0"/>
                <a:cs typeface="Arial" charset="0"/>
              </a:rPr>
              <a:t>Επένδυση </a:t>
            </a:r>
            <a:r>
              <a:rPr lang="el-GR" sz="2000" smtClean="0">
                <a:latin typeface="Arial" charset="0"/>
                <a:cs typeface="Arial" charset="0"/>
              </a:rPr>
              <a:t>στη δημιουργία κοιτάσματος εκπαιδευμένων ελλήνων ναυτικών:</a:t>
            </a:r>
          </a:p>
          <a:p>
            <a:pPr lvl="1" eaLnBrk="1" hangingPunct="1">
              <a:lnSpc>
                <a:spcPct val="80000"/>
              </a:lnSpc>
            </a:pPr>
            <a:r>
              <a:rPr lang="el-GR" sz="1600" smtClean="0">
                <a:latin typeface="Arial" charset="0"/>
                <a:cs typeface="Arial" charset="0"/>
              </a:rPr>
              <a:t>Διασύνδεση σχολών με το επιχειρηματικό περιβάλλον</a:t>
            </a:r>
          </a:p>
          <a:p>
            <a:pPr lvl="1" eaLnBrk="1" hangingPunct="1">
              <a:lnSpc>
                <a:spcPct val="80000"/>
              </a:lnSpc>
            </a:pPr>
            <a:r>
              <a:rPr lang="el-GR" sz="1600" smtClean="0">
                <a:latin typeface="Arial" charset="0"/>
                <a:cs typeface="Arial" charset="0"/>
              </a:rPr>
              <a:t>Ενίσχυση της εικόνας του κλάδου στους υποψηφίους </a:t>
            </a:r>
          </a:p>
          <a:p>
            <a:pPr lvl="1" eaLnBrk="1" hangingPunct="1">
              <a:lnSpc>
                <a:spcPct val="80000"/>
              </a:lnSpc>
            </a:pPr>
            <a:r>
              <a:rPr lang="el-GR" sz="1600" smtClean="0">
                <a:latin typeface="Arial" charset="0"/>
                <a:cs typeface="Arial" charset="0"/>
              </a:rPr>
              <a:t>Ενίσχυση οδηγού σπουδών των σχολών, ελκυστικότερη επαγγελματική επιλογή</a:t>
            </a:r>
            <a:endParaRPr lang="el-GR" sz="1600" smtClean="0">
              <a:solidFill>
                <a:srgbClr val="FF0000"/>
              </a:solidFill>
              <a:latin typeface="Arial" charset="0"/>
              <a:cs typeface="Arial" charset="0"/>
            </a:endParaRPr>
          </a:p>
          <a:p>
            <a:pPr lvl="1" eaLnBrk="1" hangingPunct="1">
              <a:lnSpc>
                <a:spcPct val="80000"/>
              </a:lnSpc>
            </a:pPr>
            <a:r>
              <a:rPr lang="el-GR" sz="1600" smtClean="0">
                <a:latin typeface="Arial" charset="0"/>
                <a:cs typeface="Arial" charset="0"/>
              </a:rPr>
              <a:t>Αναζήτηση παραδειγμάτων σε κράτη με ενισχυμένη ναυτική εκπαίδευση (πχ. Δανία, ΗΒ). </a:t>
            </a:r>
          </a:p>
          <a:p>
            <a:pPr lvl="1" eaLnBrk="1" hangingPunct="1">
              <a:lnSpc>
                <a:spcPct val="80000"/>
              </a:lnSpc>
            </a:pPr>
            <a:r>
              <a:rPr lang="el-GR" sz="1600" smtClean="0">
                <a:latin typeface="Arial" charset="0"/>
                <a:cs typeface="Arial" charset="0"/>
              </a:rPr>
              <a:t>Διέξοδο από την κρίση απασχόλησης: </a:t>
            </a:r>
            <a:r>
              <a:rPr lang="el-GR" sz="1600" b="1" smtClean="0">
                <a:latin typeface="Arial" charset="0"/>
                <a:cs typeface="Arial" charset="0"/>
              </a:rPr>
              <a:t>ευκαιρία </a:t>
            </a:r>
            <a:r>
              <a:rPr lang="el-GR" sz="1600" smtClean="0">
                <a:latin typeface="Arial" charset="0"/>
                <a:cs typeface="Arial" charset="0"/>
              </a:rPr>
              <a:t>η προσέλκυση νέων</a:t>
            </a:r>
          </a:p>
          <a:p>
            <a:pPr lvl="1" eaLnBrk="1" hangingPunct="1">
              <a:lnSpc>
                <a:spcPct val="80000"/>
              </a:lnSpc>
            </a:pPr>
            <a:endParaRPr lang="el-GR" sz="1800" smtClean="0">
              <a:solidFill>
                <a:srgbClr val="FF0000"/>
              </a:solidFill>
              <a:latin typeface="Arial" charset="0"/>
              <a:cs typeface="Arial" charset="0"/>
            </a:endParaRPr>
          </a:p>
        </p:txBody>
      </p:sp>
      <p:sp>
        <p:nvSpPr>
          <p:cNvPr id="6" name="5 - TextBox"/>
          <p:cNvSpPr txBox="1"/>
          <p:nvPr/>
        </p:nvSpPr>
        <p:spPr>
          <a:xfrm>
            <a:off x="2051050" y="5457825"/>
            <a:ext cx="6637338" cy="923925"/>
          </a:xfrm>
          <a:prstGeom prst="rect">
            <a:avLst/>
          </a:prstGeom>
          <a:solidFill>
            <a:schemeClr val="bg2">
              <a:lumMod val="90000"/>
            </a:schemeClr>
          </a:solidFill>
          <a:ln>
            <a:noFill/>
          </a:ln>
        </p:spPr>
        <p:txBody>
          <a:bodyPr>
            <a:spAutoFit/>
          </a:bodyPr>
          <a:lstStyle/>
          <a:p>
            <a:pPr algn="ctr" fontAlgn="auto">
              <a:spcBef>
                <a:spcPts val="0"/>
              </a:spcBef>
              <a:spcAft>
                <a:spcPts val="0"/>
              </a:spcAft>
              <a:defRPr/>
            </a:pPr>
            <a:r>
              <a:rPr lang="el-GR" dirty="0">
                <a:latin typeface="Arial" pitchFamily="34" charset="0"/>
                <a:cs typeface="Arial" pitchFamily="34" charset="0"/>
              </a:rPr>
              <a:t>Με 59,3% ανεργία στους νέους (15-24 ετών) και πλειονότητα ξένων ναυτικών στα </a:t>
            </a:r>
            <a:r>
              <a:rPr lang="el-GR" dirty="0" err="1">
                <a:latin typeface="Arial" pitchFamily="34" charset="0"/>
                <a:cs typeface="Arial" pitchFamily="34" charset="0"/>
              </a:rPr>
              <a:t>ελληνόκτητα</a:t>
            </a:r>
            <a:r>
              <a:rPr lang="el-GR" dirty="0">
                <a:latin typeface="Arial" pitchFamily="34" charset="0"/>
                <a:cs typeface="Arial" pitchFamily="34" charset="0"/>
              </a:rPr>
              <a:t> πλοία, τα εμπόδια στην απασχόληση πρέπει να εντοπιστούν και να αρθούν</a:t>
            </a:r>
          </a:p>
        </p:txBody>
      </p:sp>
      <p:graphicFrame>
        <p:nvGraphicFramePr>
          <p:cNvPr id="7" name="Content Placeholder 7"/>
          <p:cNvGraphicFramePr>
            <a:graphicFrameLocks/>
          </p:cNvGraphicFramePr>
          <p:nvPr/>
        </p:nvGraphicFramePr>
        <p:xfrm>
          <a:off x="2339752" y="1412776"/>
          <a:ext cx="6408489" cy="12527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Slide Number Placeholder 7"/>
          <p:cNvSpPr>
            <a:spLocks noGrp="1"/>
          </p:cNvSpPr>
          <p:nvPr>
            <p:ph type="sldNum" sz="quarter" idx="12"/>
          </p:nvPr>
        </p:nvSpPr>
        <p:spPr/>
        <p:txBody>
          <a:bodyPr/>
          <a:lstStyle/>
          <a:p>
            <a:pPr>
              <a:defRPr/>
            </a:pPr>
            <a:fld id="{521A7B58-29FC-4D71-8572-FAAAABD4CEC6}" type="slidenum">
              <a:rPr lang="el-GR"/>
              <a:pPr>
                <a:defRPr/>
              </a:pPr>
              <a:t>26</a:t>
            </a:fld>
            <a:endParaRPr lang="el-G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a:xfrm>
            <a:off x="2268538" y="260350"/>
            <a:ext cx="6418262" cy="1143000"/>
          </a:xfrm>
        </p:spPr>
        <p:txBody>
          <a:bodyPr/>
          <a:lstStyle/>
          <a:p>
            <a:pPr eaLnBrk="1" hangingPunct="1"/>
            <a:r>
              <a:rPr lang="el-GR" sz="2400" b="1" smtClean="0">
                <a:latin typeface="Arial" charset="0"/>
                <a:cs typeface="Arial" charset="0"/>
              </a:rPr>
              <a:t>Ενίσχυση της συμβολής της ναυτιλίας στην ελληνική οικονομία</a:t>
            </a:r>
            <a:endParaRPr lang="el-GR" sz="2400" smtClean="0">
              <a:latin typeface="Arial" charset="0"/>
              <a:cs typeface="Arial" charset="0"/>
            </a:endParaRPr>
          </a:p>
        </p:txBody>
      </p:sp>
      <p:sp>
        <p:nvSpPr>
          <p:cNvPr id="52226" name="Content Placeholder 2"/>
          <p:cNvSpPr>
            <a:spLocks noGrp="1"/>
          </p:cNvSpPr>
          <p:nvPr>
            <p:ph idx="1"/>
          </p:nvPr>
        </p:nvSpPr>
        <p:spPr>
          <a:xfrm>
            <a:off x="2339975" y="2781300"/>
            <a:ext cx="6346825" cy="3344863"/>
          </a:xfrm>
        </p:spPr>
        <p:txBody>
          <a:bodyPr/>
          <a:lstStyle/>
          <a:p>
            <a:pPr eaLnBrk="1" hangingPunct="1"/>
            <a:r>
              <a:rPr lang="el-GR" sz="2400" smtClean="0">
                <a:latin typeface="Arial" charset="0"/>
                <a:cs typeface="Arial" charset="0"/>
              </a:rPr>
              <a:t>Δημιουργία Κέντρου Ναυτιλίας </a:t>
            </a:r>
            <a:r>
              <a:rPr lang="el-GR" sz="2400" b="1" smtClean="0">
                <a:latin typeface="Arial" charset="0"/>
                <a:cs typeface="Arial" charset="0"/>
              </a:rPr>
              <a:t>(Πειραιάς)</a:t>
            </a:r>
            <a:r>
              <a:rPr lang="el-GR" sz="2400" smtClean="0">
                <a:latin typeface="Arial" charset="0"/>
                <a:cs typeface="Arial" charset="0"/>
              </a:rPr>
              <a:t> </a:t>
            </a:r>
          </a:p>
          <a:p>
            <a:pPr lvl="1" eaLnBrk="1" hangingPunct="1"/>
            <a:r>
              <a:rPr lang="el-GR" sz="2000" smtClean="0">
                <a:latin typeface="Arial" charset="0"/>
                <a:cs typeface="Arial" charset="0"/>
              </a:rPr>
              <a:t>Πυρήνες γνώσης (ΠΑ.ΠΕΙ, Σχολές Εμπορικού Ναυτικού) στην ευρύτερη περιοχή</a:t>
            </a:r>
          </a:p>
          <a:p>
            <a:pPr lvl="1" eaLnBrk="1" hangingPunct="1"/>
            <a:r>
              <a:rPr lang="el-GR" sz="2000" smtClean="0">
                <a:latin typeface="Arial" charset="0"/>
                <a:cs typeface="Arial" charset="0"/>
              </a:rPr>
              <a:t>Τόνωση του υφιστάμενου ναυτιλιακού πλέγματος (</a:t>
            </a:r>
            <a:r>
              <a:rPr lang="en-US" sz="2000" smtClean="0">
                <a:latin typeface="Arial" charset="0"/>
                <a:cs typeface="Arial" charset="0"/>
              </a:rPr>
              <a:t>Maritime cluster)</a:t>
            </a:r>
            <a:r>
              <a:rPr lang="el-GR" sz="2000" smtClean="0">
                <a:latin typeface="Arial" charset="0"/>
                <a:cs typeface="Arial" charset="0"/>
              </a:rPr>
              <a:t> – αύξηση της ζήτησης για παραναυτιλιακές υπηρεσίες</a:t>
            </a:r>
            <a:endParaRPr lang="en-US" sz="2000" smtClean="0">
              <a:latin typeface="Arial" charset="0"/>
              <a:cs typeface="Arial" charset="0"/>
            </a:endParaRPr>
          </a:p>
          <a:p>
            <a:pPr lvl="1" eaLnBrk="1" hangingPunct="1"/>
            <a:r>
              <a:rPr lang="el-GR" sz="2000" smtClean="0">
                <a:latin typeface="Arial" charset="0"/>
                <a:cs typeface="Arial" charset="0"/>
              </a:rPr>
              <a:t>Πολλαπλά οφέλη για όλους τους εμπλεκόμενους φορείς και την κοινωνία</a:t>
            </a:r>
            <a:endParaRPr lang="el-GR" smtClean="0">
              <a:latin typeface="Arial" charset="0"/>
              <a:cs typeface="Arial" charset="0"/>
            </a:endParaRPr>
          </a:p>
        </p:txBody>
      </p:sp>
      <p:graphicFrame>
        <p:nvGraphicFramePr>
          <p:cNvPr id="4" name="Content Placeholder 7"/>
          <p:cNvGraphicFramePr>
            <a:graphicFrameLocks/>
          </p:cNvGraphicFramePr>
          <p:nvPr/>
        </p:nvGraphicFramePr>
        <p:xfrm>
          <a:off x="2339752" y="1384176"/>
          <a:ext cx="6408489" cy="12527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p:cNvSpPr>
            <a:spLocks noGrp="1"/>
          </p:cNvSpPr>
          <p:nvPr>
            <p:ph type="sldNum" sz="quarter" idx="12"/>
          </p:nvPr>
        </p:nvSpPr>
        <p:spPr/>
        <p:txBody>
          <a:bodyPr/>
          <a:lstStyle/>
          <a:p>
            <a:pPr>
              <a:defRPr/>
            </a:pPr>
            <a:fld id="{F060DD7E-FE3F-463C-8D56-1283A5FF11AA}" type="slidenum">
              <a:rPr lang="el-GR"/>
              <a:pPr>
                <a:defRPr/>
              </a:pPr>
              <a:t>27</a:t>
            </a:fld>
            <a:endParaRPr lang="el-G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a:xfrm>
            <a:off x="2268538" y="260350"/>
            <a:ext cx="6418262" cy="1143000"/>
          </a:xfrm>
        </p:spPr>
        <p:txBody>
          <a:bodyPr/>
          <a:lstStyle/>
          <a:p>
            <a:pPr eaLnBrk="1" hangingPunct="1"/>
            <a:r>
              <a:rPr lang="el-GR" sz="2800" b="1" smtClean="0">
                <a:latin typeface="Arial" charset="0"/>
                <a:cs typeface="Arial" charset="0"/>
              </a:rPr>
              <a:t>Δύσκολος ο δρόμος, έναρξη τώρα!</a:t>
            </a:r>
          </a:p>
        </p:txBody>
      </p:sp>
      <p:grpSp>
        <p:nvGrpSpPr>
          <p:cNvPr id="53250" name="Group 62"/>
          <p:cNvGrpSpPr>
            <a:grpSpLocks/>
          </p:cNvGrpSpPr>
          <p:nvPr/>
        </p:nvGrpSpPr>
        <p:grpSpPr bwMode="auto">
          <a:xfrm>
            <a:off x="2843213" y="1423988"/>
            <a:ext cx="5473700" cy="4092575"/>
            <a:chOff x="2843809" y="1423686"/>
            <a:chExt cx="5472608" cy="4093547"/>
          </a:xfrm>
        </p:grpSpPr>
        <p:grpSp>
          <p:nvGrpSpPr>
            <p:cNvPr id="53266" name="Group 41"/>
            <p:cNvGrpSpPr>
              <a:grpSpLocks/>
            </p:cNvGrpSpPr>
            <p:nvPr/>
          </p:nvGrpSpPr>
          <p:grpSpPr bwMode="auto">
            <a:xfrm>
              <a:off x="2843809" y="1469541"/>
              <a:ext cx="5472608" cy="4047692"/>
              <a:chOff x="2915816" y="1556792"/>
              <a:chExt cx="5503863" cy="5134669"/>
            </a:xfrm>
          </p:grpSpPr>
          <p:cxnSp>
            <p:nvCxnSpPr>
              <p:cNvPr id="53268" name="AutoShape 10"/>
              <p:cNvCxnSpPr>
                <a:cxnSpLocks noChangeShapeType="1"/>
              </p:cNvCxnSpPr>
              <p:nvPr/>
            </p:nvCxnSpPr>
            <p:spPr bwMode="auto">
              <a:xfrm>
                <a:off x="3131840" y="6309320"/>
                <a:ext cx="5246687" cy="0"/>
              </a:xfrm>
              <a:prstGeom prst="straightConnector1">
                <a:avLst/>
              </a:prstGeom>
              <a:noFill/>
              <a:ln w="9525">
                <a:solidFill>
                  <a:srgbClr val="000000"/>
                </a:solidFill>
                <a:round/>
                <a:headEnd/>
                <a:tailEnd type="triangle" w="med" len="med"/>
              </a:ln>
            </p:spPr>
          </p:cxnSp>
          <p:grpSp>
            <p:nvGrpSpPr>
              <p:cNvPr id="53269" name="Group 11"/>
              <p:cNvGrpSpPr>
                <a:grpSpLocks/>
              </p:cNvGrpSpPr>
              <p:nvPr/>
            </p:nvGrpSpPr>
            <p:grpSpPr bwMode="auto">
              <a:xfrm>
                <a:off x="4363216" y="6453336"/>
                <a:ext cx="4034932" cy="238125"/>
                <a:chOff x="3650" y="11666"/>
                <a:chExt cx="6355" cy="375"/>
              </a:xfrm>
            </p:grpSpPr>
            <p:sp>
              <p:nvSpPr>
                <p:cNvPr id="53278" name="Text Box 15"/>
                <p:cNvSpPr txBox="1">
                  <a:spLocks noChangeArrowheads="1"/>
                </p:cNvSpPr>
                <p:nvPr/>
              </p:nvSpPr>
              <p:spPr bwMode="auto">
                <a:xfrm>
                  <a:off x="3650" y="11666"/>
                  <a:ext cx="876" cy="375"/>
                </a:xfrm>
                <a:prstGeom prst="rect">
                  <a:avLst/>
                </a:prstGeom>
                <a:noFill/>
                <a:ln w="9525">
                  <a:noFill/>
                  <a:miter lim="800000"/>
                  <a:headEnd/>
                  <a:tailEnd/>
                </a:ln>
              </p:spPr>
              <p:txBody>
                <a:bodyPr/>
                <a:lstStyle/>
                <a:p>
                  <a:pPr>
                    <a:spcAft>
                      <a:spcPts val="1000"/>
                    </a:spcAft>
                  </a:pPr>
                  <a:r>
                    <a:rPr lang="el-GR" sz="900" b="1">
                      <a:latin typeface="Times New Roman" pitchFamily="18" charset="0"/>
                    </a:rPr>
                    <a:t>0</a:t>
                  </a:r>
                  <a:r>
                    <a:rPr lang="el-GR" sz="900" b="1">
                      <a:latin typeface="Calibri" pitchFamily="34" charset="0"/>
                    </a:rPr>
                    <a:t>7/13</a:t>
                  </a:r>
                  <a:endParaRPr lang="el-GR" b="1"/>
                </a:p>
              </p:txBody>
            </p:sp>
            <p:sp>
              <p:nvSpPr>
                <p:cNvPr id="53279" name="Text Box 16"/>
                <p:cNvSpPr txBox="1">
                  <a:spLocks noChangeArrowheads="1"/>
                </p:cNvSpPr>
                <p:nvPr/>
              </p:nvSpPr>
              <p:spPr bwMode="auto">
                <a:xfrm>
                  <a:off x="4563" y="11666"/>
                  <a:ext cx="876" cy="375"/>
                </a:xfrm>
                <a:prstGeom prst="rect">
                  <a:avLst/>
                </a:prstGeom>
                <a:noFill/>
                <a:ln w="9525">
                  <a:noFill/>
                  <a:miter lim="800000"/>
                  <a:headEnd/>
                  <a:tailEnd/>
                </a:ln>
              </p:spPr>
              <p:txBody>
                <a:bodyPr/>
                <a:lstStyle/>
                <a:p>
                  <a:pPr>
                    <a:spcAft>
                      <a:spcPts val="1000"/>
                    </a:spcAft>
                  </a:pPr>
                  <a:r>
                    <a:rPr lang="el-GR" sz="900" b="1">
                      <a:latin typeface="Times New Roman" pitchFamily="18" charset="0"/>
                    </a:rPr>
                    <a:t>0</a:t>
                  </a:r>
                  <a:r>
                    <a:rPr lang="el-GR" sz="900" b="1">
                      <a:latin typeface="Calibri" pitchFamily="34" charset="0"/>
                    </a:rPr>
                    <a:t>1/14</a:t>
                  </a:r>
                  <a:endParaRPr lang="el-GR" b="1"/>
                </a:p>
              </p:txBody>
            </p:sp>
            <p:sp>
              <p:nvSpPr>
                <p:cNvPr id="53280" name="Text Box 17"/>
                <p:cNvSpPr txBox="1">
                  <a:spLocks noChangeArrowheads="1"/>
                </p:cNvSpPr>
                <p:nvPr/>
              </p:nvSpPr>
              <p:spPr bwMode="auto">
                <a:xfrm>
                  <a:off x="5476" y="11666"/>
                  <a:ext cx="876" cy="375"/>
                </a:xfrm>
                <a:prstGeom prst="rect">
                  <a:avLst/>
                </a:prstGeom>
                <a:noFill/>
                <a:ln w="9525">
                  <a:noFill/>
                  <a:miter lim="800000"/>
                  <a:headEnd/>
                  <a:tailEnd/>
                </a:ln>
              </p:spPr>
              <p:txBody>
                <a:bodyPr/>
                <a:lstStyle/>
                <a:p>
                  <a:pPr>
                    <a:spcAft>
                      <a:spcPts val="1000"/>
                    </a:spcAft>
                  </a:pPr>
                  <a:r>
                    <a:rPr lang="el-GR" sz="900" b="1">
                      <a:latin typeface="Times New Roman" pitchFamily="18" charset="0"/>
                    </a:rPr>
                    <a:t>0</a:t>
                  </a:r>
                  <a:r>
                    <a:rPr lang="el-GR" sz="900" b="1">
                      <a:latin typeface="Calibri" pitchFamily="34" charset="0"/>
                    </a:rPr>
                    <a:t>7/14</a:t>
                  </a:r>
                  <a:endParaRPr lang="el-GR" b="1"/>
                </a:p>
              </p:txBody>
            </p:sp>
            <p:sp>
              <p:nvSpPr>
                <p:cNvPr id="53281" name="Text Box 18"/>
                <p:cNvSpPr txBox="1">
                  <a:spLocks noChangeArrowheads="1"/>
                </p:cNvSpPr>
                <p:nvPr/>
              </p:nvSpPr>
              <p:spPr bwMode="auto">
                <a:xfrm>
                  <a:off x="6389" y="11666"/>
                  <a:ext cx="876" cy="375"/>
                </a:xfrm>
                <a:prstGeom prst="rect">
                  <a:avLst/>
                </a:prstGeom>
                <a:noFill/>
                <a:ln w="9525">
                  <a:noFill/>
                  <a:miter lim="800000"/>
                  <a:headEnd/>
                  <a:tailEnd/>
                </a:ln>
              </p:spPr>
              <p:txBody>
                <a:bodyPr/>
                <a:lstStyle/>
                <a:p>
                  <a:pPr>
                    <a:spcAft>
                      <a:spcPts val="1000"/>
                    </a:spcAft>
                  </a:pPr>
                  <a:r>
                    <a:rPr lang="el-GR" sz="900" b="1">
                      <a:latin typeface="Times New Roman" pitchFamily="18" charset="0"/>
                    </a:rPr>
                    <a:t>0</a:t>
                  </a:r>
                  <a:r>
                    <a:rPr lang="el-GR" sz="900" b="1">
                      <a:latin typeface="Calibri" pitchFamily="34" charset="0"/>
                    </a:rPr>
                    <a:t>1/15</a:t>
                  </a:r>
                  <a:endParaRPr lang="el-GR" b="1"/>
                </a:p>
              </p:txBody>
            </p:sp>
            <p:sp>
              <p:nvSpPr>
                <p:cNvPr id="53282" name="Text Box 19"/>
                <p:cNvSpPr txBox="1">
                  <a:spLocks noChangeArrowheads="1"/>
                </p:cNvSpPr>
                <p:nvPr/>
              </p:nvSpPr>
              <p:spPr bwMode="auto">
                <a:xfrm>
                  <a:off x="7302" y="11666"/>
                  <a:ext cx="876" cy="375"/>
                </a:xfrm>
                <a:prstGeom prst="rect">
                  <a:avLst/>
                </a:prstGeom>
                <a:noFill/>
                <a:ln w="9525">
                  <a:noFill/>
                  <a:miter lim="800000"/>
                  <a:headEnd/>
                  <a:tailEnd/>
                </a:ln>
              </p:spPr>
              <p:txBody>
                <a:bodyPr/>
                <a:lstStyle/>
                <a:p>
                  <a:pPr>
                    <a:spcAft>
                      <a:spcPts val="1000"/>
                    </a:spcAft>
                  </a:pPr>
                  <a:r>
                    <a:rPr lang="el-GR" sz="900" b="1">
                      <a:latin typeface="Times New Roman" pitchFamily="18" charset="0"/>
                    </a:rPr>
                    <a:t>0</a:t>
                  </a:r>
                  <a:r>
                    <a:rPr lang="el-GR" sz="900" b="1">
                      <a:latin typeface="Calibri" pitchFamily="34" charset="0"/>
                    </a:rPr>
                    <a:t>7/15</a:t>
                  </a:r>
                  <a:endParaRPr lang="el-GR" b="1"/>
                </a:p>
              </p:txBody>
            </p:sp>
            <p:sp>
              <p:nvSpPr>
                <p:cNvPr id="53283" name="Text Box 20"/>
                <p:cNvSpPr txBox="1">
                  <a:spLocks noChangeArrowheads="1"/>
                </p:cNvSpPr>
                <p:nvPr/>
              </p:nvSpPr>
              <p:spPr bwMode="auto">
                <a:xfrm>
                  <a:off x="8215" y="11666"/>
                  <a:ext cx="876" cy="375"/>
                </a:xfrm>
                <a:prstGeom prst="rect">
                  <a:avLst/>
                </a:prstGeom>
                <a:noFill/>
                <a:ln w="9525">
                  <a:noFill/>
                  <a:miter lim="800000"/>
                  <a:headEnd/>
                  <a:tailEnd/>
                </a:ln>
              </p:spPr>
              <p:txBody>
                <a:bodyPr/>
                <a:lstStyle/>
                <a:p>
                  <a:pPr>
                    <a:spcAft>
                      <a:spcPts val="1000"/>
                    </a:spcAft>
                  </a:pPr>
                  <a:r>
                    <a:rPr lang="el-GR" sz="900" b="1">
                      <a:latin typeface="Times New Roman" pitchFamily="18" charset="0"/>
                    </a:rPr>
                    <a:t>0</a:t>
                  </a:r>
                  <a:r>
                    <a:rPr lang="el-GR" sz="900" b="1">
                      <a:latin typeface="Calibri" pitchFamily="34" charset="0"/>
                    </a:rPr>
                    <a:t>1/16</a:t>
                  </a:r>
                  <a:endParaRPr lang="el-GR" b="1"/>
                </a:p>
              </p:txBody>
            </p:sp>
            <p:sp>
              <p:nvSpPr>
                <p:cNvPr id="53284" name="Text Box 21"/>
                <p:cNvSpPr txBox="1">
                  <a:spLocks noChangeArrowheads="1"/>
                </p:cNvSpPr>
                <p:nvPr/>
              </p:nvSpPr>
              <p:spPr bwMode="auto">
                <a:xfrm>
                  <a:off x="9129" y="11666"/>
                  <a:ext cx="876" cy="375"/>
                </a:xfrm>
                <a:prstGeom prst="rect">
                  <a:avLst/>
                </a:prstGeom>
                <a:noFill/>
                <a:ln w="9525">
                  <a:noFill/>
                  <a:miter lim="800000"/>
                  <a:headEnd/>
                  <a:tailEnd/>
                </a:ln>
              </p:spPr>
              <p:txBody>
                <a:bodyPr/>
                <a:lstStyle/>
                <a:p>
                  <a:pPr>
                    <a:spcAft>
                      <a:spcPts val="1000"/>
                    </a:spcAft>
                  </a:pPr>
                  <a:r>
                    <a:rPr lang="el-GR" sz="900" b="1">
                      <a:latin typeface="Times New Roman" pitchFamily="18" charset="0"/>
                    </a:rPr>
                    <a:t>0</a:t>
                  </a:r>
                  <a:r>
                    <a:rPr lang="el-GR" sz="900" b="1">
                      <a:latin typeface="Calibri" pitchFamily="34" charset="0"/>
                    </a:rPr>
                    <a:t>7/1</a:t>
                  </a:r>
                  <a:r>
                    <a:rPr lang="en-GB" sz="900" b="1">
                      <a:latin typeface="Calibri" pitchFamily="34" charset="0"/>
                    </a:rPr>
                    <a:t>6</a:t>
                  </a:r>
                  <a:endParaRPr lang="el-GR" b="1"/>
                </a:p>
              </p:txBody>
            </p:sp>
          </p:grpSp>
          <p:grpSp>
            <p:nvGrpSpPr>
              <p:cNvPr id="53270" name="Group 36"/>
              <p:cNvGrpSpPr>
                <a:grpSpLocks/>
              </p:cNvGrpSpPr>
              <p:nvPr/>
            </p:nvGrpSpPr>
            <p:grpSpPr bwMode="auto">
              <a:xfrm>
                <a:off x="2915816" y="1556792"/>
                <a:ext cx="5503863" cy="4464496"/>
                <a:chOff x="1181100" y="2470150"/>
                <a:chExt cx="5503863" cy="4394200"/>
              </a:xfrm>
            </p:grpSpPr>
            <p:sp>
              <p:nvSpPr>
                <p:cNvPr id="1046" name="AutoShape 22"/>
                <p:cNvSpPr>
                  <a:spLocks noChangeArrowheads="1"/>
                </p:cNvSpPr>
                <p:nvPr/>
              </p:nvSpPr>
              <p:spPr bwMode="auto">
                <a:xfrm>
                  <a:off x="1181100" y="2470391"/>
                  <a:ext cx="2534842" cy="497626"/>
                </a:xfrm>
                <a:prstGeom prst="homePlate">
                  <a:avLst>
                    <a:gd name="adj" fmla="val 127556"/>
                  </a:avLst>
                </a:prstGeom>
                <a:gradFill flip="none" rotWithShape="1">
                  <a:gsLst>
                    <a:gs pos="67000">
                      <a:srgbClr val="00B050"/>
                    </a:gs>
                    <a:gs pos="100000">
                      <a:srgbClr val="B8CCE4"/>
                    </a:gs>
                  </a:gsLst>
                  <a:lin ang="5400000" scaled="1"/>
                  <a:tileRect/>
                </a:gradFill>
                <a:ln w="12700">
                  <a:solidFill>
                    <a:srgbClr val="95B3D7"/>
                  </a:solidFill>
                  <a:miter lim="800000"/>
                  <a:headEnd/>
                  <a:tailEnd/>
                </a:ln>
                <a:effectLst>
                  <a:outerShdw dist="28398" dir="3806097" algn="ctr" rotWithShape="0">
                    <a:srgbClr val="243F60">
                      <a:alpha val="50000"/>
                    </a:srgbClr>
                  </a:outerShdw>
                </a:effectLst>
              </p:spPr>
              <p:txBody>
                <a:bodyPr anchor="ctr"/>
                <a:lstStyle/>
                <a:p>
                  <a:pPr algn="ctr">
                    <a:spcAft>
                      <a:spcPts val="1000"/>
                    </a:spcAft>
                    <a:defRPr/>
                  </a:pPr>
                  <a:r>
                    <a:rPr lang="el-GR" sz="1000" b="1" dirty="0">
                      <a:latin typeface="Arial" pitchFamily="34" charset="0"/>
                      <a:cs typeface="Arial" pitchFamily="34" charset="0"/>
                    </a:rPr>
                    <a:t>Σταθεροποίηση της πολιτικής κατάστασης</a:t>
                  </a:r>
                </a:p>
              </p:txBody>
            </p:sp>
            <p:sp>
              <p:nvSpPr>
                <p:cNvPr id="1047" name="AutoShape 23"/>
                <p:cNvSpPr>
                  <a:spLocks noChangeArrowheads="1"/>
                </p:cNvSpPr>
                <p:nvPr/>
              </p:nvSpPr>
              <p:spPr bwMode="auto">
                <a:xfrm>
                  <a:off x="1738190" y="3152396"/>
                  <a:ext cx="1977752" cy="448062"/>
                </a:xfrm>
                <a:prstGeom prst="homePlate">
                  <a:avLst>
                    <a:gd name="adj" fmla="val 110461"/>
                  </a:avLst>
                </a:prstGeom>
                <a:gradFill>
                  <a:gsLst>
                    <a:gs pos="0">
                      <a:srgbClr val="92D050"/>
                    </a:gs>
                    <a:gs pos="100000">
                      <a:srgbClr val="B8CCE4"/>
                    </a:gs>
                  </a:gsLst>
                  <a:lin ang="5400000" scaled="1"/>
                </a:gradFill>
                <a:ln w="12700">
                  <a:solidFill>
                    <a:srgbClr val="95B3D7"/>
                  </a:solidFill>
                  <a:miter lim="800000"/>
                  <a:headEnd/>
                  <a:tailEnd/>
                </a:ln>
                <a:effectLst>
                  <a:outerShdw dist="28398" dir="3806097" algn="ctr" rotWithShape="0">
                    <a:srgbClr val="243F60">
                      <a:alpha val="50000"/>
                    </a:srgbClr>
                  </a:outerShdw>
                </a:effectLst>
              </p:spPr>
              <p:txBody>
                <a:bodyPr anchor="ctr"/>
                <a:lstStyle/>
                <a:p>
                  <a:pPr algn="ctr">
                    <a:spcAft>
                      <a:spcPts val="1000"/>
                    </a:spcAft>
                    <a:defRPr/>
                  </a:pPr>
                  <a:r>
                    <a:rPr lang="el-GR" sz="1000" b="1" dirty="0">
                      <a:latin typeface="Arial" pitchFamily="34" charset="0"/>
                      <a:cs typeface="Arial" pitchFamily="34" charset="0"/>
                    </a:rPr>
                    <a:t>Εθνικό Σχέδιο για τη Ναυτιλία</a:t>
                  </a:r>
                </a:p>
              </p:txBody>
            </p:sp>
            <p:sp>
              <p:nvSpPr>
                <p:cNvPr id="1048" name="AutoShape 24"/>
                <p:cNvSpPr>
                  <a:spLocks noChangeArrowheads="1"/>
                </p:cNvSpPr>
                <p:nvPr/>
              </p:nvSpPr>
              <p:spPr bwMode="auto">
                <a:xfrm>
                  <a:off x="3615378" y="3707517"/>
                  <a:ext cx="1674465" cy="499608"/>
                </a:xfrm>
                <a:prstGeom prst="homePlate">
                  <a:avLst>
                    <a:gd name="adj" fmla="val 83997"/>
                  </a:avLst>
                </a:prstGeom>
                <a:gradFill rotWithShape="0">
                  <a:gsLst>
                    <a:gs pos="0">
                      <a:srgbClr val="FFFFFF"/>
                    </a:gs>
                    <a:gs pos="100000">
                      <a:srgbClr val="B8CCE4"/>
                    </a:gs>
                  </a:gsLst>
                  <a:lin ang="5400000" scaled="1"/>
                </a:gradFill>
                <a:ln w="12700">
                  <a:solidFill>
                    <a:srgbClr val="95B3D7"/>
                  </a:solidFill>
                  <a:miter lim="800000"/>
                  <a:headEnd/>
                  <a:tailEnd/>
                </a:ln>
                <a:effectLst>
                  <a:outerShdw dist="28398" dir="3806097" algn="ctr" rotWithShape="0">
                    <a:srgbClr val="243F60">
                      <a:alpha val="50000"/>
                    </a:srgbClr>
                  </a:outerShdw>
                </a:effectLst>
              </p:spPr>
              <p:txBody>
                <a:bodyPr anchor="ctr"/>
                <a:lstStyle/>
                <a:p>
                  <a:pPr algn="ctr">
                    <a:spcAft>
                      <a:spcPts val="1000"/>
                    </a:spcAft>
                    <a:defRPr/>
                  </a:pPr>
                  <a:r>
                    <a:rPr lang="el-GR" sz="1000" b="1">
                      <a:latin typeface="Arial" pitchFamily="34" charset="0"/>
                      <a:cs typeface="Arial" pitchFamily="34" charset="0"/>
                    </a:rPr>
                    <a:t>Αξιοποίηση / ανάπτυξη υποδομών</a:t>
                  </a:r>
                </a:p>
              </p:txBody>
            </p:sp>
            <p:sp>
              <p:nvSpPr>
                <p:cNvPr id="1049" name="AutoShape 25"/>
                <p:cNvSpPr>
                  <a:spLocks noChangeArrowheads="1"/>
                </p:cNvSpPr>
                <p:nvPr/>
              </p:nvSpPr>
              <p:spPr bwMode="auto">
                <a:xfrm>
                  <a:off x="3000823" y="4361766"/>
                  <a:ext cx="3626675" cy="436166"/>
                </a:xfrm>
                <a:prstGeom prst="homePlate">
                  <a:avLst>
                    <a:gd name="adj" fmla="val 207727"/>
                  </a:avLst>
                </a:prstGeom>
                <a:gradFill rotWithShape="0">
                  <a:gsLst>
                    <a:gs pos="0">
                      <a:srgbClr val="FFFFFF"/>
                    </a:gs>
                    <a:gs pos="100000">
                      <a:srgbClr val="B8CCE4"/>
                    </a:gs>
                  </a:gsLst>
                  <a:lin ang="5400000" scaled="1"/>
                </a:gradFill>
                <a:ln w="12700">
                  <a:solidFill>
                    <a:srgbClr val="95B3D7"/>
                  </a:solidFill>
                  <a:miter lim="800000"/>
                  <a:headEnd/>
                  <a:tailEnd/>
                </a:ln>
                <a:effectLst>
                  <a:outerShdw dist="28398" dir="3806097" algn="ctr" rotWithShape="0">
                    <a:srgbClr val="243F60">
                      <a:alpha val="50000"/>
                    </a:srgbClr>
                  </a:outerShdw>
                </a:effectLst>
              </p:spPr>
              <p:txBody>
                <a:bodyPr anchor="ctr"/>
                <a:lstStyle/>
                <a:p>
                  <a:pPr algn="ctr">
                    <a:spcAft>
                      <a:spcPts val="1000"/>
                    </a:spcAft>
                    <a:defRPr/>
                  </a:pPr>
                  <a:r>
                    <a:rPr lang="el-GR" sz="1000" b="1" dirty="0">
                      <a:latin typeface="Arial" pitchFamily="34" charset="0"/>
                      <a:cs typeface="Arial" pitchFamily="34" charset="0"/>
                    </a:rPr>
                    <a:t>Ενίσχυση της ναυτιλιακής εκπαίδευσης</a:t>
                  </a:r>
                </a:p>
              </p:txBody>
            </p:sp>
            <p:sp>
              <p:nvSpPr>
                <p:cNvPr id="1050" name="AutoShape 26"/>
                <p:cNvSpPr>
                  <a:spLocks noChangeArrowheads="1"/>
                </p:cNvSpPr>
                <p:nvPr/>
              </p:nvSpPr>
              <p:spPr bwMode="auto">
                <a:xfrm>
                  <a:off x="4143736" y="5142900"/>
                  <a:ext cx="2399160" cy="499608"/>
                </a:xfrm>
                <a:prstGeom prst="homePlate">
                  <a:avLst>
                    <a:gd name="adj" fmla="val 120382"/>
                  </a:avLst>
                </a:prstGeom>
                <a:gradFill rotWithShape="0">
                  <a:gsLst>
                    <a:gs pos="0">
                      <a:srgbClr val="FFFFFF"/>
                    </a:gs>
                    <a:gs pos="100000">
                      <a:srgbClr val="B8CCE4"/>
                    </a:gs>
                  </a:gsLst>
                  <a:lin ang="5400000" scaled="1"/>
                </a:gradFill>
                <a:ln w="12700">
                  <a:solidFill>
                    <a:srgbClr val="95B3D7"/>
                  </a:solidFill>
                  <a:miter lim="800000"/>
                  <a:headEnd/>
                  <a:tailEnd/>
                </a:ln>
                <a:effectLst>
                  <a:outerShdw dist="28398" dir="3806097" algn="ctr" rotWithShape="0">
                    <a:srgbClr val="243F60">
                      <a:alpha val="50000"/>
                    </a:srgbClr>
                  </a:outerShdw>
                </a:effectLst>
              </p:spPr>
              <p:txBody>
                <a:bodyPr anchor="ctr"/>
                <a:lstStyle/>
                <a:p>
                  <a:pPr algn="ctr">
                    <a:spcAft>
                      <a:spcPts val="1000"/>
                    </a:spcAft>
                    <a:defRPr/>
                  </a:pPr>
                  <a:r>
                    <a:rPr lang="el-GR" sz="1000" b="1">
                      <a:latin typeface="Arial" pitchFamily="34" charset="0"/>
                      <a:cs typeface="Arial" pitchFamily="34" charset="0"/>
                    </a:rPr>
                    <a:t> Προσέλκυση ναυτιλιακών δραστηριοτήτων</a:t>
                  </a:r>
                </a:p>
              </p:txBody>
            </p:sp>
            <p:sp>
              <p:nvSpPr>
                <p:cNvPr id="1051" name="Rectangle 27"/>
                <p:cNvSpPr>
                  <a:spLocks noChangeArrowheads="1"/>
                </p:cNvSpPr>
                <p:nvPr/>
              </p:nvSpPr>
              <p:spPr bwMode="auto">
                <a:xfrm>
                  <a:off x="4911531" y="5826888"/>
                  <a:ext cx="1773432" cy="438148"/>
                </a:xfrm>
                <a:prstGeom prst="rect">
                  <a:avLst/>
                </a:prstGeom>
                <a:gradFill rotWithShape="0">
                  <a:gsLst>
                    <a:gs pos="0">
                      <a:srgbClr val="FFFFFF"/>
                    </a:gs>
                    <a:gs pos="100000">
                      <a:srgbClr val="B8CCE4"/>
                    </a:gs>
                  </a:gsLst>
                  <a:lin ang="5400000" scaled="1"/>
                </a:gradFill>
                <a:ln w="12700">
                  <a:solidFill>
                    <a:srgbClr val="95B3D7"/>
                  </a:solidFill>
                  <a:miter lim="800000"/>
                  <a:headEnd/>
                  <a:tailEnd/>
                </a:ln>
                <a:effectLst>
                  <a:outerShdw dist="28398" dir="3806097" algn="ctr" rotWithShape="0">
                    <a:srgbClr val="243F60">
                      <a:alpha val="50000"/>
                    </a:srgbClr>
                  </a:outerShdw>
                </a:effectLst>
              </p:spPr>
              <p:txBody>
                <a:bodyPr anchor="ctr"/>
                <a:lstStyle/>
                <a:p>
                  <a:pPr algn="ctr">
                    <a:spcAft>
                      <a:spcPts val="1000"/>
                    </a:spcAft>
                    <a:defRPr/>
                  </a:pPr>
                  <a:r>
                    <a:rPr lang="el-GR" sz="1000" b="1">
                      <a:latin typeface="Arial" pitchFamily="34" charset="0"/>
                      <a:cs typeface="Arial" pitchFamily="34" charset="0"/>
                    </a:rPr>
                    <a:t>Ενίσχυση των συναφών κλάδων</a:t>
                  </a:r>
                </a:p>
              </p:txBody>
            </p:sp>
            <p:sp>
              <p:nvSpPr>
                <p:cNvPr id="1052" name="Rectangle 28"/>
                <p:cNvSpPr>
                  <a:spLocks noChangeArrowheads="1"/>
                </p:cNvSpPr>
                <p:nvPr/>
              </p:nvSpPr>
              <p:spPr bwMode="auto">
                <a:xfrm>
                  <a:off x="5248340" y="6425625"/>
                  <a:ext cx="1411083" cy="438148"/>
                </a:xfrm>
                <a:prstGeom prst="rect">
                  <a:avLst/>
                </a:prstGeom>
                <a:gradFill rotWithShape="0">
                  <a:gsLst>
                    <a:gs pos="0">
                      <a:srgbClr val="FFFFFF"/>
                    </a:gs>
                    <a:gs pos="100000">
                      <a:srgbClr val="B8CCE4"/>
                    </a:gs>
                  </a:gsLst>
                  <a:lin ang="5400000" scaled="1"/>
                </a:gradFill>
                <a:ln w="12700">
                  <a:solidFill>
                    <a:srgbClr val="95B3D7"/>
                  </a:solidFill>
                  <a:miter lim="800000"/>
                  <a:headEnd/>
                  <a:tailEnd/>
                </a:ln>
                <a:effectLst>
                  <a:outerShdw dist="28398" dir="3806097" algn="ctr" rotWithShape="0">
                    <a:srgbClr val="243F60">
                      <a:alpha val="50000"/>
                    </a:srgbClr>
                  </a:outerShdw>
                </a:effectLst>
              </p:spPr>
              <p:txBody>
                <a:bodyPr anchor="ctr"/>
                <a:lstStyle/>
                <a:p>
                  <a:pPr algn="ctr">
                    <a:spcAft>
                      <a:spcPts val="1000"/>
                    </a:spcAft>
                    <a:defRPr/>
                  </a:pPr>
                  <a:r>
                    <a:rPr lang="el-GR" sz="1000" b="1">
                      <a:latin typeface="Arial" pitchFamily="34" charset="0"/>
                      <a:cs typeface="Arial" pitchFamily="34" charset="0"/>
                    </a:rPr>
                    <a:t>Ενίσχυση των υπόλοιπων κλάδων</a:t>
                  </a:r>
                </a:p>
              </p:txBody>
            </p:sp>
          </p:grpSp>
        </p:grpSp>
        <p:cxnSp>
          <p:nvCxnSpPr>
            <p:cNvPr id="39" name="Straight Connector 38"/>
            <p:cNvCxnSpPr/>
            <p:nvPr/>
          </p:nvCxnSpPr>
          <p:spPr>
            <a:xfrm>
              <a:off x="4259576" y="1423686"/>
              <a:ext cx="15872" cy="3791850"/>
            </a:xfrm>
            <a:prstGeom prst="line">
              <a:avLst/>
            </a:prstGeom>
            <a:ln w="82550" cmpd="thickThin">
              <a:solidFill>
                <a:schemeClr val="bg1">
                  <a:lumMod val="65000"/>
                  <a:alpha val="49000"/>
                </a:schemeClr>
              </a:solidFill>
            </a:ln>
          </p:spPr>
          <p:style>
            <a:lnRef idx="1">
              <a:schemeClr val="accent1"/>
            </a:lnRef>
            <a:fillRef idx="0">
              <a:schemeClr val="accent1"/>
            </a:fillRef>
            <a:effectRef idx="0">
              <a:schemeClr val="accent1"/>
            </a:effectRef>
            <a:fontRef idx="minor">
              <a:schemeClr val="tx1"/>
            </a:fontRef>
          </p:style>
        </p:cxnSp>
      </p:grpSp>
      <p:sp>
        <p:nvSpPr>
          <p:cNvPr id="44" name="TextBox 43"/>
          <p:cNvSpPr txBox="1"/>
          <p:nvPr/>
        </p:nvSpPr>
        <p:spPr>
          <a:xfrm>
            <a:off x="2916238" y="5732463"/>
            <a:ext cx="5543550" cy="831850"/>
          </a:xfrm>
          <a:prstGeom prst="rect">
            <a:avLst/>
          </a:prstGeom>
          <a:solidFill>
            <a:schemeClr val="bg2">
              <a:lumMod val="90000"/>
            </a:schemeClr>
          </a:solidFill>
          <a:ln>
            <a:noFill/>
          </a:ln>
          <a:effectLst>
            <a:outerShdw blurRad="50800" dist="38100" dir="18900000" algn="bl" rotWithShape="0">
              <a:prstClr val="black">
                <a:alpha val="40000"/>
              </a:prstClr>
            </a:outerShdw>
          </a:effectLst>
        </p:spPr>
        <p:txBody>
          <a:bodyPr>
            <a:spAutoFit/>
          </a:bodyPr>
          <a:lstStyle/>
          <a:p>
            <a:pPr algn="ctr" fontAlgn="auto">
              <a:spcBef>
                <a:spcPts val="0"/>
              </a:spcBef>
              <a:spcAft>
                <a:spcPts val="0"/>
              </a:spcAft>
              <a:defRPr/>
            </a:pPr>
            <a:r>
              <a:rPr lang="el-GR" sz="1600" dirty="0">
                <a:latin typeface="Arial" pitchFamily="34" charset="0"/>
                <a:cs typeface="Arial" pitchFamily="34" charset="0"/>
              </a:rPr>
              <a:t>Χρονικός ορίζοντας </a:t>
            </a:r>
            <a:r>
              <a:rPr lang="el-GR" sz="1600" b="1" dirty="0">
                <a:latin typeface="Arial" pitchFamily="34" charset="0"/>
                <a:cs typeface="Arial" pitchFamily="34" charset="0"/>
              </a:rPr>
              <a:t>τριετίας</a:t>
            </a:r>
          </a:p>
          <a:p>
            <a:pPr algn="ctr" fontAlgn="auto">
              <a:spcBef>
                <a:spcPts val="0"/>
              </a:spcBef>
              <a:spcAft>
                <a:spcPts val="0"/>
              </a:spcAft>
              <a:defRPr/>
            </a:pPr>
            <a:r>
              <a:rPr lang="el-GR" sz="1600" dirty="0">
                <a:latin typeface="Arial" pitchFamily="34" charset="0"/>
                <a:cs typeface="Arial" pitchFamily="34" charset="0"/>
              </a:rPr>
              <a:t>Ευνοϊκές συνθήκες για προσέλκυση το 2014 </a:t>
            </a:r>
          </a:p>
          <a:p>
            <a:pPr algn="ctr" fontAlgn="auto">
              <a:spcBef>
                <a:spcPts val="0"/>
              </a:spcBef>
              <a:spcAft>
                <a:spcPts val="0"/>
              </a:spcAft>
              <a:defRPr/>
            </a:pPr>
            <a:r>
              <a:rPr lang="el-GR" sz="1600" dirty="0">
                <a:latin typeface="Arial" pitchFamily="34" charset="0"/>
                <a:cs typeface="Arial" pitchFamily="34" charset="0"/>
              </a:rPr>
              <a:t>Πρώτα θετικά αποτελέσματα το 2015</a:t>
            </a:r>
          </a:p>
        </p:txBody>
      </p:sp>
      <p:cxnSp>
        <p:nvCxnSpPr>
          <p:cNvPr id="53252" name="AutoShape 29"/>
          <p:cNvCxnSpPr>
            <a:cxnSpLocks noChangeShapeType="1"/>
          </p:cNvCxnSpPr>
          <p:nvPr/>
        </p:nvCxnSpPr>
        <p:spPr bwMode="auto">
          <a:xfrm>
            <a:off x="4500563" y="1484313"/>
            <a:ext cx="0" cy="0"/>
          </a:xfrm>
          <a:prstGeom prst="straightConnector1">
            <a:avLst/>
          </a:prstGeom>
          <a:noFill/>
          <a:ln w="9525">
            <a:solidFill>
              <a:srgbClr val="B8CCE4"/>
            </a:solidFill>
            <a:prstDash val="dash"/>
            <a:round/>
            <a:headEnd/>
            <a:tailEnd/>
          </a:ln>
        </p:spPr>
      </p:cxnSp>
      <p:grpSp>
        <p:nvGrpSpPr>
          <p:cNvPr id="53253" name="Group 63"/>
          <p:cNvGrpSpPr>
            <a:grpSpLocks/>
          </p:cNvGrpSpPr>
          <p:nvPr/>
        </p:nvGrpSpPr>
        <p:grpSpPr bwMode="auto">
          <a:xfrm>
            <a:off x="4500563" y="1412875"/>
            <a:ext cx="520700" cy="3759200"/>
            <a:chOff x="5148064" y="1412776"/>
            <a:chExt cx="521320" cy="3758580"/>
          </a:xfrm>
        </p:grpSpPr>
        <p:cxnSp>
          <p:nvCxnSpPr>
            <p:cNvPr id="53264" name="AutoShape 29"/>
            <p:cNvCxnSpPr>
              <a:cxnSpLocks noChangeShapeType="1"/>
            </p:cNvCxnSpPr>
            <p:nvPr/>
          </p:nvCxnSpPr>
          <p:spPr bwMode="auto">
            <a:xfrm flipH="1" flipV="1">
              <a:off x="5652120" y="1412776"/>
              <a:ext cx="17264" cy="3758580"/>
            </a:xfrm>
            <a:prstGeom prst="straightConnector1">
              <a:avLst/>
            </a:prstGeom>
            <a:noFill/>
            <a:ln w="9525">
              <a:solidFill>
                <a:srgbClr val="B8CCE4"/>
              </a:solidFill>
              <a:prstDash val="dash"/>
              <a:round/>
              <a:headEnd/>
              <a:tailEnd/>
            </a:ln>
          </p:spPr>
        </p:cxnSp>
        <p:cxnSp>
          <p:nvCxnSpPr>
            <p:cNvPr id="53265" name="AutoShape 30"/>
            <p:cNvCxnSpPr>
              <a:cxnSpLocks noChangeShapeType="1"/>
            </p:cNvCxnSpPr>
            <p:nvPr/>
          </p:nvCxnSpPr>
          <p:spPr bwMode="auto">
            <a:xfrm flipV="1">
              <a:off x="5148064" y="1484784"/>
              <a:ext cx="0" cy="3686572"/>
            </a:xfrm>
            <a:prstGeom prst="straightConnector1">
              <a:avLst/>
            </a:prstGeom>
            <a:noFill/>
            <a:ln w="9525">
              <a:solidFill>
                <a:srgbClr val="B8CCE4"/>
              </a:solidFill>
              <a:prstDash val="dash"/>
              <a:round/>
              <a:headEnd/>
              <a:tailEnd/>
            </a:ln>
          </p:spPr>
        </p:cxnSp>
      </p:grpSp>
      <p:grpSp>
        <p:nvGrpSpPr>
          <p:cNvPr id="53254" name="Group 64"/>
          <p:cNvGrpSpPr>
            <a:grpSpLocks/>
          </p:cNvGrpSpPr>
          <p:nvPr/>
        </p:nvGrpSpPr>
        <p:grpSpPr bwMode="auto">
          <a:xfrm>
            <a:off x="5364163" y="1412875"/>
            <a:ext cx="520700" cy="3759200"/>
            <a:chOff x="5148064" y="1412776"/>
            <a:chExt cx="521320" cy="3758580"/>
          </a:xfrm>
        </p:grpSpPr>
        <p:cxnSp>
          <p:nvCxnSpPr>
            <p:cNvPr id="53262" name="AutoShape 29"/>
            <p:cNvCxnSpPr>
              <a:cxnSpLocks noChangeShapeType="1"/>
            </p:cNvCxnSpPr>
            <p:nvPr/>
          </p:nvCxnSpPr>
          <p:spPr bwMode="auto">
            <a:xfrm flipH="1" flipV="1">
              <a:off x="5652120" y="1412776"/>
              <a:ext cx="17264" cy="3758580"/>
            </a:xfrm>
            <a:prstGeom prst="straightConnector1">
              <a:avLst/>
            </a:prstGeom>
            <a:noFill/>
            <a:ln w="9525">
              <a:solidFill>
                <a:srgbClr val="B8CCE4"/>
              </a:solidFill>
              <a:prstDash val="dash"/>
              <a:round/>
              <a:headEnd/>
              <a:tailEnd/>
            </a:ln>
          </p:spPr>
        </p:cxnSp>
        <p:cxnSp>
          <p:nvCxnSpPr>
            <p:cNvPr id="53263" name="AutoShape 30"/>
            <p:cNvCxnSpPr>
              <a:cxnSpLocks noChangeShapeType="1"/>
            </p:cNvCxnSpPr>
            <p:nvPr/>
          </p:nvCxnSpPr>
          <p:spPr bwMode="auto">
            <a:xfrm flipV="1">
              <a:off x="5148064" y="1484784"/>
              <a:ext cx="0" cy="3686572"/>
            </a:xfrm>
            <a:prstGeom prst="straightConnector1">
              <a:avLst/>
            </a:prstGeom>
            <a:noFill/>
            <a:ln w="9525">
              <a:solidFill>
                <a:srgbClr val="B8CCE4"/>
              </a:solidFill>
              <a:prstDash val="dash"/>
              <a:round/>
              <a:headEnd/>
              <a:tailEnd/>
            </a:ln>
          </p:spPr>
        </p:cxnSp>
      </p:grpSp>
      <p:grpSp>
        <p:nvGrpSpPr>
          <p:cNvPr id="53255" name="Group 67"/>
          <p:cNvGrpSpPr>
            <a:grpSpLocks/>
          </p:cNvGrpSpPr>
          <p:nvPr/>
        </p:nvGrpSpPr>
        <p:grpSpPr bwMode="auto">
          <a:xfrm>
            <a:off x="6372225" y="1412875"/>
            <a:ext cx="520700" cy="3759200"/>
            <a:chOff x="5148064" y="1412776"/>
            <a:chExt cx="521320" cy="3758580"/>
          </a:xfrm>
        </p:grpSpPr>
        <p:cxnSp>
          <p:nvCxnSpPr>
            <p:cNvPr id="53260" name="AutoShape 29"/>
            <p:cNvCxnSpPr>
              <a:cxnSpLocks noChangeShapeType="1"/>
            </p:cNvCxnSpPr>
            <p:nvPr/>
          </p:nvCxnSpPr>
          <p:spPr bwMode="auto">
            <a:xfrm flipH="1" flipV="1">
              <a:off x="5652120" y="1412776"/>
              <a:ext cx="17264" cy="3758580"/>
            </a:xfrm>
            <a:prstGeom prst="straightConnector1">
              <a:avLst/>
            </a:prstGeom>
            <a:noFill/>
            <a:ln w="9525">
              <a:solidFill>
                <a:srgbClr val="B8CCE4"/>
              </a:solidFill>
              <a:prstDash val="dash"/>
              <a:round/>
              <a:headEnd/>
              <a:tailEnd/>
            </a:ln>
          </p:spPr>
        </p:cxnSp>
        <p:cxnSp>
          <p:nvCxnSpPr>
            <p:cNvPr id="53261" name="AutoShape 30"/>
            <p:cNvCxnSpPr>
              <a:cxnSpLocks noChangeShapeType="1"/>
            </p:cNvCxnSpPr>
            <p:nvPr/>
          </p:nvCxnSpPr>
          <p:spPr bwMode="auto">
            <a:xfrm flipV="1">
              <a:off x="5148064" y="1484784"/>
              <a:ext cx="0" cy="3686572"/>
            </a:xfrm>
            <a:prstGeom prst="straightConnector1">
              <a:avLst/>
            </a:prstGeom>
            <a:noFill/>
            <a:ln w="9525">
              <a:solidFill>
                <a:srgbClr val="B8CCE4"/>
              </a:solidFill>
              <a:prstDash val="dash"/>
              <a:round/>
              <a:headEnd/>
              <a:tailEnd/>
            </a:ln>
          </p:spPr>
        </p:cxnSp>
      </p:grpSp>
      <p:grpSp>
        <p:nvGrpSpPr>
          <p:cNvPr id="53256" name="Group 70"/>
          <p:cNvGrpSpPr>
            <a:grpSpLocks/>
          </p:cNvGrpSpPr>
          <p:nvPr/>
        </p:nvGrpSpPr>
        <p:grpSpPr bwMode="auto">
          <a:xfrm>
            <a:off x="7308850" y="1412875"/>
            <a:ext cx="520700" cy="3759200"/>
            <a:chOff x="5148064" y="1412776"/>
            <a:chExt cx="521320" cy="3758580"/>
          </a:xfrm>
        </p:grpSpPr>
        <p:cxnSp>
          <p:nvCxnSpPr>
            <p:cNvPr id="53258" name="AutoShape 29"/>
            <p:cNvCxnSpPr>
              <a:cxnSpLocks noChangeShapeType="1"/>
            </p:cNvCxnSpPr>
            <p:nvPr/>
          </p:nvCxnSpPr>
          <p:spPr bwMode="auto">
            <a:xfrm flipH="1" flipV="1">
              <a:off x="5652120" y="1412776"/>
              <a:ext cx="17264" cy="3758580"/>
            </a:xfrm>
            <a:prstGeom prst="straightConnector1">
              <a:avLst/>
            </a:prstGeom>
            <a:noFill/>
            <a:ln w="9525">
              <a:solidFill>
                <a:srgbClr val="B8CCE4"/>
              </a:solidFill>
              <a:prstDash val="dash"/>
              <a:round/>
              <a:headEnd/>
              <a:tailEnd/>
            </a:ln>
          </p:spPr>
        </p:cxnSp>
        <p:cxnSp>
          <p:nvCxnSpPr>
            <p:cNvPr id="53259" name="AutoShape 30"/>
            <p:cNvCxnSpPr>
              <a:cxnSpLocks noChangeShapeType="1"/>
            </p:cNvCxnSpPr>
            <p:nvPr/>
          </p:nvCxnSpPr>
          <p:spPr bwMode="auto">
            <a:xfrm flipV="1">
              <a:off x="5148064" y="1484784"/>
              <a:ext cx="0" cy="3686572"/>
            </a:xfrm>
            <a:prstGeom prst="straightConnector1">
              <a:avLst/>
            </a:prstGeom>
            <a:noFill/>
            <a:ln w="9525">
              <a:solidFill>
                <a:srgbClr val="B8CCE4"/>
              </a:solidFill>
              <a:prstDash val="dash"/>
              <a:round/>
              <a:headEnd/>
              <a:tailEnd/>
            </a:ln>
          </p:spPr>
        </p:cxnSp>
      </p:grpSp>
      <p:sp>
        <p:nvSpPr>
          <p:cNvPr id="38" name="Slide Number Placeholder 37"/>
          <p:cNvSpPr>
            <a:spLocks noGrp="1"/>
          </p:cNvSpPr>
          <p:nvPr>
            <p:ph type="sldNum" sz="quarter" idx="12"/>
          </p:nvPr>
        </p:nvSpPr>
        <p:spPr/>
        <p:txBody>
          <a:bodyPr/>
          <a:lstStyle/>
          <a:p>
            <a:pPr>
              <a:defRPr/>
            </a:pPr>
            <a:fld id="{8B123F3E-D134-42C9-95AE-58D5EC17B673}" type="slidenum">
              <a:rPr lang="el-GR"/>
              <a:pPr>
                <a:defRPr/>
              </a:pPr>
              <a:t>28</a:t>
            </a:fld>
            <a:endParaRPr lang="el-G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Content Placeholder 2"/>
          <p:cNvSpPr>
            <a:spLocks noGrp="1"/>
          </p:cNvSpPr>
          <p:nvPr>
            <p:ph idx="1"/>
          </p:nvPr>
        </p:nvSpPr>
        <p:spPr>
          <a:xfrm>
            <a:off x="2339975" y="2060575"/>
            <a:ext cx="6346825" cy="2836863"/>
          </a:xfrm>
        </p:spPr>
        <p:txBody>
          <a:bodyPr/>
          <a:lstStyle/>
          <a:p>
            <a:pPr algn="ctr" eaLnBrk="1" hangingPunct="1">
              <a:buFont typeface="Arial" charset="0"/>
              <a:buNone/>
            </a:pPr>
            <a:r>
              <a:rPr lang="el-GR" smtClean="0">
                <a:latin typeface="Arial" charset="0"/>
                <a:cs typeface="Arial" charset="0"/>
              </a:rPr>
              <a:t>Ευχαριστώ για την προσοχή σας</a:t>
            </a:r>
          </a:p>
          <a:p>
            <a:pPr algn="ctr" eaLnBrk="1" hangingPunct="1">
              <a:buFont typeface="Arial" charset="0"/>
              <a:buNone/>
            </a:pPr>
            <a:r>
              <a:rPr lang="el-GR" smtClean="0">
                <a:latin typeface="Arial" charset="0"/>
                <a:cs typeface="Arial" charset="0"/>
              </a:rPr>
              <a:t>Άγγελος Τσακανίκας</a:t>
            </a:r>
          </a:p>
          <a:p>
            <a:pPr algn="ctr" eaLnBrk="1" hangingPunct="1">
              <a:buFont typeface="Arial" charset="0"/>
              <a:buNone/>
            </a:pPr>
            <a:r>
              <a:rPr lang="en-GB" smtClean="0">
                <a:latin typeface="Arial" charset="0"/>
                <a:cs typeface="Arial" charset="0"/>
                <a:hlinkClick r:id="rId2"/>
              </a:rPr>
              <a:t>atsakanikas@iobe.gr</a:t>
            </a:r>
            <a:endParaRPr lang="en-GB" smtClean="0">
              <a:latin typeface="Arial" charset="0"/>
              <a:cs typeface="Arial" charset="0"/>
            </a:endParaRPr>
          </a:p>
          <a:p>
            <a:pPr algn="ctr" eaLnBrk="1" hangingPunct="1">
              <a:buFont typeface="Arial" charset="0"/>
              <a:buNone/>
            </a:pPr>
            <a:endParaRPr lang="el-GR" smtClean="0">
              <a:latin typeface="Arial" charset="0"/>
              <a:cs typeface="Arial" charset="0"/>
            </a:endParaRPr>
          </a:p>
        </p:txBody>
      </p:sp>
      <p:sp>
        <p:nvSpPr>
          <p:cNvPr id="4" name="Slide Number Placeholder 3"/>
          <p:cNvSpPr>
            <a:spLocks noGrp="1"/>
          </p:cNvSpPr>
          <p:nvPr>
            <p:ph type="sldNum" sz="quarter" idx="12"/>
          </p:nvPr>
        </p:nvSpPr>
        <p:spPr/>
        <p:txBody>
          <a:bodyPr/>
          <a:lstStyle/>
          <a:p>
            <a:pPr>
              <a:defRPr/>
            </a:pPr>
            <a:fld id="{278140A6-5B14-4C26-9462-6B1A454E0164}" type="slidenum">
              <a:rPr lang="el-GR"/>
              <a:pPr>
                <a:defRPr/>
              </a:pPr>
              <a:t>29</a:t>
            </a:fld>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rtlCol="0">
            <a:normAutofit/>
          </a:bodyPr>
          <a:lstStyle/>
          <a:p>
            <a:pPr eaLnBrk="1" fontAlgn="auto" hangingPunct="1">
              <a:spcAft>
                <a:spcPts val="0"/>
              </a:spcAft>
              <a:defRPr/>
            </a:pPr>
            <a:r>
              <a:rPr lang="el-GR" sz="2400" dirty="0" smtClean="0"/>
              <a:t>Ι. Η </a:t>
            </a:r>
            <a:r>
              <a:rPr lang="el-GR" sz="2400" cap="none" dirty="0" smtClean="0"/>
              <a:t>ναυτιλία στην παγκόσμια κρίση</a:t>
            </a:r>
            <a:endParaRPr lang="el-GR" sz="2400" cap="none" dirty="0"/>
          </a:p>
        </p:txBody>
      </p:sp>
      <p:sp>
        <p:nvSpPr>
          <p:cNvPr id="3" name="Slide Number Placeholder 2"/>
          <p:cNvSpPr>
            <a:spLocks noGrp="1"/>
          </p:cNvSpPr>
          <p:nvPr>
            <p:ph type="sldNum" sz="quarter" idx="12"/>
          </p:nvPr>
        </p:nvSpPr>
        <p:spPr/>
        <p:txBody>
          <a:bodyPr/>
          <a:lstStyle/>
          <a:p>
            <a:pPr>
              <a:defRPr/>
            </a:pPr>
            <a:fld id="{895B6E43-F37F-4DC2-AA91-E7D961578309}" type="slidenum">
              <a:rPr lang="el-GR"/>
              <a:pPr>
                <a:defRPr/>
              </a:pPr>
              <a:t>3</a:t>
            </a:fld>
            <a:endParaRPr lang="el-G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4"/>
          <p:cNvSpPr>
            <a:spLocks noGrp="1"/>
          </p:cNvSpPr>
          <p:nvPr>
            <p:ph type="title"/>
          </p:nvPr>
        </p:nvSpPr>
        <p:spPr>
          <a:xfrm>
            <a:off x="2268538" y="274638"/>
            <a:ext cx="6418262" cy="1143000"/>
          </a:xfrm>
        </p:spPr>
        <p:txBody>
          <a:bodyPr/>
          <a:lstStyle/>
          <a:p>
            <a:pPr eaLnBrk="1" hangingPunct="1"/>
            <a:r>
              <a:rPr lang="el-GR" sz="2400" b="1" smtClean="0">
                <a:latin typeface="Arial" charset="0"/>
                <a:cs typeface="Arial" charset="0"/>
              </a:rPr>
              <a:t>Η παγκόσμια οικονομία επιβραδύνεται παρά την πρόσκαιρη ανάκαμψη το 2010</a:t>
            </a:r>
            <a:r>
              <a:rPr lang="en-GB" sz="2400" b="1" smtClean="0">
                <a:latin typeface="Arial" charset="0"/>
                <a:cs typeface="Arial" charset="0"/>
              </a:rPr>
              <a:t>...</a:t>
            </a:r>
            <a:endParaRPr lang="el-GR" sz="2400" b="1" smtClean="0">
              <a:latin typeface="Arial" charset="0"/>
              <a:cs typeface="Arial" charset="0"/>
            </a:endParaRPr>
          </a:p>
        </p:txBody>
      </p:sp>
      <p:graphicFrame>
        <p:nvGraphicFramePr>
          <p:cNvPr id="7" name="Content Placeholder 6"/>
          <p:cNvGraphicFramePr>
            <a:graphicFrameLocks noGrp="1"/>
          </p:cNvGraphicFramePr>
          <p:nvPr>
            <p:ph idx="1"/>
          </p:nvPr>
        </p:nvGraphicFramePr>
        <p:xfrm>
          <a:off x="2483768" y="1556792"/>
          <a:ext cx="6120457" cy="3917032"/>
        </p:xfrm>
        <a:graphic>
          <a:graphicData uri="http://schemas.openxmlformats.org/drawingml/2006/chart">
            <c:chart xmlns:c="http://schemas.openxmlformats.org/drawingml/2006/chart" xmlns:r="http://schemas.openxmlformats.org/officeDocument/2006/relationships" r:id="rId2"/>
          </a:graphicData>
        </a:graphic>
      </p:graphicFrame>
      <p:sp>
        <p:nvSpPr>
          <p:cNvPr id="13" name="Rectangle 12"/>
          <p:cNvSpPr/>
          <p:nvPr/>
        </p:nvSpPr>
        <p:spPr>
          <a:xfrm>
            <a:off x="4427538" y="2349500"/>
            <a:ext cx="649287" cy="1960563"/>
          </a:xfrm>
          <a:prstGeom prst="rect">
            <a:avLst/>
          </a:prstGeom>
          <a:solidFill>
            <a:schemeClr val="bg1">
              <a:lumMod val="65000"/>
              <a:alpha val="46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sp>
        <p:nvSpPr>
          <p:cNvPr id="17412" name="TextBox 15"/>
          <p:cNvSpPr txBox="1">
            <a:spLocks noChangeArrowheads="1"/>
          </p:cNvSpPr>
          <p:nvPr/>
        </p:nvSpPr>
        <p:spPr bwMode="auto">
          <a:xfrm>
            <a:off x="6156325" y="5516563"/>
            <a:ext cx="2592388" cy="231775"/>
          </a:xfrm>
          <a:prstGeom prst="rect">
            <a:avLst/>
          </a:prstGeom>
          <a:noFill/>
          <a:ln w="9525">
            <a:noFill/>
            <a:miter lim="800000"/>
            <a:headEnd/>
            <a:tailEnd/>
          </a:ln>
        </p:spPr>
        <p:txBody>
          <a:bodyPr>
            <a:spAutoFit/>
          </a:bodyPr>
          <a:lstStyle/>
          <a:p>
            <a:r>
              <a:rPr lang="el-GR" sz="900" b="1">
                <a:cs typeface="Arial" charset="0"/>
              </a:rPr>
              <a:t>Πηγή</a:t>
            </a:r>
            <a:r>
              <a:rPr lang="el-GR" sz="900">
                <a:cs typeface="Arial" charset="0"/>
              </a:rPr>
              <a:t>: </a:t>
            </a:r>
            <a:r>
              <a:rPr lang="en-GB" sz="900">
                <a:cs typeface="Arial" charset="0"/>
              </a:rPr>
              <a:t>World Economic Outlook, IMF, 2013</a:t>
            </a:r>
            <a:endParaRPr lang="el-GR" sz="900">
              <a:cs typeface="Arial" charset="0"/>
            </a:endParaRPr>
          </a:p>
        </p:txBody>
      </p:sp>
      <p:sp>
        <p:nvSpPr>
          <p:cNvPr id="9" name="Slide Number Placeholder 8"/>
          <p:cNvSpPr>
            <a:spLocks noGrp="1"/>
          </p:cNvSpPr>
          <p:nvPr>
            <p:ph type="sldNum" sz="quarter" idx="12"/>
          </p:nvPr>
        </p:nvSpPr>
        <p:spPr/>
        <p:txBody>
          <a:bodyPr/>
          <a:lstStyle/>
          <a:p>
            <a:pPr>
              <a:defRPr/>
            </a:pPr>
            <a:fld id="{4DABE748-AE0B-45B5-B1F5-FA25E5807AA1}" type="slidenum">
              <a:rPr lang="el-GR"/>
              <a:pPr>
                <a:defRPr/>
              </a:pPr>
              <a:t>4</a:t>
            </a:fld>
            <a:endParaRPr lang="el-GR" dirty="0"/>
          </a:p>
        </p:txBody>
      </p:sp>
      <p:sp>
        <p:nvSpPr>
          <p:cNvPr id="11" name="5 - TextBox"/>
          <p:cNvSpPr txBox="1"/>
          <p:nvPr/>
        </p:nvSpPr>
        <p:spPr>
          <a:xfrm>
            <a:off x="2195513" y="5756275"/>
            <a:ext cx="6624637" cy="369888"/>
          </a:xfrm>
          <a:prstGeom prst="rect">
            <a:avLst/>
          </a:prstGeom>
          <a:solidFill>
            <a:schemeClr val="bg2">
              <a:lumMod val="90000"/>
            </a:schemeClr>
          </a:solidFill>
          <a:ln>
            <a:noFill/>
          </a:ln>
        </p:spPr>
        <p:style>
          <a:lnRef idx="1">
            <a:schemeClr val="dk1"/>
          </a:lnRef>
          <a:fillRef idx="2">
            <a:schemeClr val="dk1"/>
          </a:fillRef>
          <a:effectRef idx="1">
            <a:schemeClr val="dk1"/>
          </a:effectRef>
          <a:fontRef idx="minor">
            <a:schemeClr val="dk1"/>
          </a:fontRef>
        </p:style>
        <p:txBody>
          <a:bodyPr>
            <a:spAutoFit/>
          </a:bodyPr>
          <a:lstStyle/>
          <a:p>
            <a:pPr algn="ctr" fontAlgn="auto">
              <a:spcBef>
                <a:spcPts val="0"/>
              </a:spcBef>
              <a:spcAft>
                <a:spcPts val="0"/>
              </a:spcAft>
              <a:defRPr/>
            </a:pPr>
            <a:r>
              <a:rPr lang="el-GR" dirty="0">
                <a:latin typeface="Arial" pitchFamily="34" charset="0"/>
                <a:cs typeface="Arial" pitchFamily="34" charset="0"/>
              </a:rPr>
              <a:t>Σημαντικές γεωγραφικές διαφοροποιήσεις</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p:cNvGraphicFramePr/>
          <p:nvPr/>
        </p:nvGraphicFramePr>
        <p:xfrm>
          <a:off x="2286000" y="1556792"/>
          <a:ext cx="6606480" cy="4392488"/>
        </p:xfrm>
        <a:graphic>
          <a:graphicData uri="http://schemas.openxmlformats.org/drawingml/2006/chart">
            <c:chart xmlns:c="http://schemas.openxmlformats.org/drawingml/2006/chart" xmlns:r="http://schemas.openxmlformats.org/officeDocument/2006/relationships" r:id="rId2"/>
          </a:graphicData>
        </a:graphic>
      </p:graphicFrame>
      <p:sp>
        <p:nvSpPr>
          <p:cNvPr id="18434" name="Title 4"/>
          <p:cNvSpPr>
            <a:spLocks noGrp="1"/>
          </p:cNvSpPr>
          <p:nvPr>
            <p:ph type="title"/>
          </p:nvPr>
        </p:nvSpPr>
        <p:spPr>
          <a:xfrm>
            <a:off x="2339975" y="274638"/>
            <a:ext cx="6346825" cy="1143000"/>
          </a:xfrm>
        </p:spPr>
        <p:txBody>
          <a:bodyPr/>
          <a:lstStyle/>
          <a:p>
            <a:pPr eaLnBrk="1" hangingPunct="1"/>
            <a:r>
              <a:rPr lang="en-GB" sz="2400" b="1" smtClean="0">
                <a:latin typeface="Arial" charset="0"/>
                <a:cs typeface="Arial" charset="0"/>
              </a:rPr>
              <a:t>...</a:t>
            </a:r>
            <a:r>
              <a:rPr lang="el-GR" sz="2400" b="1" smtClean="0">
                <a:latin typeface="Arial" charset="0"/>
                <a:cs typeface="Arial" charset="0"/>
              </a:rPr>
              <a:t>με δυσμενή αποτελέσματα στο παγκόσμιο εμπόριο</a:t>
            </a:r>
          </a:p>
        </p:txBody>
      </p:sp>
      <p:sp>
        <p:nvSpPr>
          <p:cNvPr id="18435" name="TextBox 5"/>
          <p:cNvSpPr txBox="1">
            <a:spLocks noChangeArrowheads="1"/>
          </p:cNvSpPr>
          <p:nvPr/>
        </p:nvSpPr>
        <p:spPr bwMode="auto">
          <a:xfrm>
            <a:off x="6084888" y="6021388"/>
            <a:ext cx="2808287" cy="261937"/>
          </a:xfrm>
          <a:prstGeom prst="rect">
            <a:avLst/>
          </a:prstGeom>
          <a:noFill/>
          <a:ln w="9525">
            <a:noFill/>
            <a:miter lim="800000"/>
            <a:headEnd/>
            <a:tailEnd/>
          </a:ln>
        </p:spPr>
        <p:txBody>
          <a:bodyPr>
            <a:spAutoFit/>
          </a:bodyPr>
          <a:lstStyle/>
          <a:p>
            <a:r>
              <a:rPr lang="el-GR" sz="1100" b="1">
                <a:cs typeface="Arial" charset="0"/>
              </a:rPr>
              <a:t>Πηγή</a:t>
            </a:r>
            <a:r>
              <a:rPr lang="el-GR" sz="1100">
                <a:cs typeface="Arial" charset="0"/>
              </a:rPr>
              <a:t>: </a:t>
            </a:r>
            <a:r>
              <a:rPr lang="en-GB" sz="1100">
                <a:cs typeface="Arial" charset="0"/>
              </a:rPr>
              <a:t>CPB, World trade monitor, 2013</a:t>
            </a:r>
            <a:endParaRPr lang="el-GR" sz="1100">
              <a:cs typeface="Arial" charset="0"/>
            </a:endParaRPr>
          </a:p>
        </p:txBody>
      </p:sp>
      <p:sp>
        <p:nvSpPr>
          <p:cNvPr id="8" name="Slide Number Placeholder 7"/>
          <p:cNvSpPr>
            <a:spLocks noGrp="1"/>
          </p:cNvSpPr>
          <p:nvPr>
            <p:ph type="sldNum" sz="quarter" idx="12"/>
          </p:nvPr>
        </p:nvSpPr>
        <p:spPr/>
        <p:txBody>
          <a:bodyPr/>
          <a:lstStyle/>
          <a:p>
            <a:pPr>
              <a:defRPr/>
            </a:pPr>
            <a:fld id="{2EE1BBF3-865C-4888-B901-E2A619559DCB}" type="slidenum">
              <a:rPr lang="el-GR"/>
              <a:pPr>
                <a:defRPr/>
              </a:pPr>
              <a:t>5</a:t>
            </a:fld>
            <a:endParaRPr lang="el-G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5"/>
          <p:cNvSpPr>
            <a:spLocks noGrp="1"/>
          </p:cNvSpPr>
          <p:nvPr>
            <p:ph type="title"/>
          </p:nvPr>
        </p:nvSpPr>
        <p:spPr>
          <a:xfrm>
            <a:off x="2268538" y="274638"/>
            <a:ext cx="6418262" cy="850900"/>
          </a:xfrm>
        </p:spPr>
        <p:txBody>
          <a:bodyPr/>
          <a:lstStyle/>
          <a:p>
            <a:pPr eaLnBrk="1" hangingPunct="1"/>
            <a:r>
              <a:rPr lang="el-GR" sz="2400" b="1" smtClean="0">
                <a:latin typeface="Arial" charset="0"/>
                <a:cs typeface="Arial" charset="0"/>
              </a:rPr>
              <a:t>Η κρίση ήρθε σε στιγμή δυναμικής αύξησης του παγκόσμιου στόλου…</a:t>
            </a:r>
          </a:p>
        </p:txBody>
      </p:sp>
      <p:sp>
        <p:nvSpPr>
          <p:cNvPr id="19458" name="2 - Θέση περιεχομένου"/>
          <p:cNvSpPr>
            <a:spLocks noGrp="1"/>
          </p:cNvSpPr>
          <p:nvPr>
            <p:ph idx="1"/>
          </p:nvPr>
        </p:nvSpPr>
        <p:spPr>
          <a:xfrm>
            <a:off x="2411413" y="4724400"/>
            <a:ext cx="6732587" cy="1008063"/>
          </a:xfrm>
        </p:spPr>
        <p:txBody>
          <a:bodyPr/>
          <a:lstStyle/>
          <a:p>
            <a:pPr eaLnBrk="1" hangingPunct="1">
              <a:lnSpc>
                <a:spcPct val="90000"/>
              </a:lnSpc>
            </a:pPr>
            <a:r>
              <a:rPr lang="el-GR" sz="1600" smtClean="0">
                <a:latin typeface="Arial" charset="0"/>
                <a:cs typeface="Arial" charset="0"/>
              </a:rPr>
              <a:t>Δυναμική αύξηση στόλου εξαιτίας υψηλής ζήτησης πριν το 2008 </a:t>
            </a:r>
          </a:p>
          <a:p>
            <a:pPr lvl="1" eaLnBrk="1" hangingPunct="1">
              <a:lnSpc>
                <a:spcPct val="90000"/>
              </a:lnSpc>
            </a:pPr>
            <a:r>
              <a:rPr lang="en-GB" sz="1400" smtClean="0">
                <a:latin typeface="Arial" charset="0"/>
                <a:cs typeface="Arial" charset="0"/>
              </a:rPr>
              <a:t>A</a:t>
            </a:r>
            <a:r>
              <a:rPr lang="el-GR" sz="1400" smtClean="0">
                <a:latin typeface="Arial" charset="0"/>
                <a:cs typeface="Arial" charset="0"/>
              </a:rPr>
              <a:t>υξανόμενος αριθμός παραγγελιών νεότευκτων πλοίων (αύξηση παραγγελιών 2007-2009) </a:t>
            </a:r>
          </a:p>
        </p:txBody>
      </p:sp>
      <p:sp>
        <p:nvSpPr>
          <p:cNvPr id="8" name="5 - TextBox"/>
          <p:cNvSpPr txBox="1"/>
          <p:nvPr/>
        </p:nvSpPr>
        <p:spPr>
          <a:xfrm>
            <a:off x="2322513" y="5805488"/>
            <a:ext cx="6635750" cy="646112"/>
          </a:xfrm>
          <a:prstGeom prst="rect">
            <a:avLst/>
          </a:prstGeom>
          <a:solidFill>
            <a:schemeClr val="bg2">
              <a:lumMod val="90000"/>
            </a:schemeClr>
          </a:solidFill>
          <a:ln>
            <a:noFill/>
          </a:ln>
          <a:effectLst>
            <a:outerShdw blurRad="50800" dist="38100" algn="l" rotWithShape="0">
              <a:prstClr val="black">
                <a:alpha val="40000"/>
              </a:prstClr>
            </a:outerShdw>
          </a:effectLst>
        </p:spPr>
        <p:txBody>
          <a:bodyPr>
            <a:spAutoFit/>
          </a:bodyPr>
          <a:lstStyle/>
          <a:p>
            <a:pPr algn="ctr" fontAlgn="auto">
              <a:spcBef>
                <a:spcPts val="0"/>
              </a:spcBef>
              <a:spcAft>
                <a:spcPts val="0"/>
              </a:spcAft>
              <a:defRPr/>
            </a:pPr>
            <a:r>
              <a:rPr lang="el-GR" dirty="0">
                <a:latin typeface="Arial" pitchFamily="34" charset="0"/>
                <a:cs typeface="Arial" pitchFamily="34" charset="0"/>
              </a:rPr>
              <a:t>Η απότομη συρρίκνωση των ροών του εμπορίου σε συνθήκες αυξανόμενου τονάζ οδήγησε σε περαιτέρω πτώση των ναύλων</a:t>
            </a:r>
          </a:p>
        </p:txBody>
      </p:sp>
      <p:sp>
        <p:nvSpPr>
          <p:cNvPr id="5" name="Slide Number Placeholder 4"/>
          <p:cNvSpPr>
            <a:spLocks noGrp="1"/>
          </p:cNvSpPr>
          <p:nvPr>
            <p:ph type="sldNum" sz="quarter" idx="12"/>
          </p:nvPr>
        </p:nvSpPr>
        <p:spPr/>
        <p:txBody>
          <a:bodyPr/>
          <a:lstStyle/>
          <a:p>
            <a:pPr>
              <a:defRPr/>
            </a:pPr>
            <a:fld id="{90BD6F71-42A8-42A1-89E3-3AA94A8C0417}" type="slidenum">
              <a:rPr lang="el-GR"/>
              <a:pPr>
                <a:defRPr/>
              </a:pPr>
              <a:t>6</a:t>
            </a:fld>
            <a:endParaRPr lang="el-GR" dirty="0"/>
          </a:p>
        </p:txBody>
      </p:sp>
      <p:graphicFrame>
        <p:nvGraphicFramePr>
          <p:cNvPr id="7" name="Chart 1"/>
          <p:cNvGraphicFramePr>
            <a:graphicFrameLocks/>
          </p:cNvGraphicFramePr>
          <p:nvPr/>
        </p:nvGraphicFramePr>
        <p:xfrm>
          <a:off x="2411761" y="1268760"/>
          <a:ext cx="6732240" cy="318856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4"/>
          <p:cNvSpPr>
            <a:spLocks noGrp="1"/>
          </p:cNvSpPr>
          <p:nvPr>
            <p:ph type="title"/>
          </p:nvPr>
        </p:nvSpPr>
        <p:spPr>
          <a:xfrm>
            <a:off x="2268538" y="274638"/>
            <a:ext cx="6418262" cy="1143000"/>
          </a:xfrm>
        </p:spPr>
        <p:txBody>
          <a:bodyPr/>
          <a:lstStyle/>
          <a:p>
            <a:pPr eaLnBrk="1" hangingPunct="1"/>
            <a:r>
              <a:rPr lang="el-GR" sz="2400" b="1" smtClean="0">
                <a:latin typeface="Arial" charset="0"/>
                <a:cs typeface="Arial" charset="0"/>
              </a:rPr>
              <a:t>…με τους ναύλους να περιορίζονται και να διαμορφώνονται σε χαμηλά επίπεδα</a:t>
            </a:r>
          </a:p>
        </p:txBody>
      </p:sp>
      <p:pic>
        <p:nvPicPr>
          <p:cNvPr id="20482" name="Content Placeholder 6" descr="BDI and tankers indices.JPG"/>
          <p:cNvPicPr>
            <a:picLocks noGrp="1" noChangeAspect="1"/>
          </p:cNvPicPr>
          <p:nvPr>
            <p:ph idx="1"/>
          </p:nvPr>
        </p:nvPicPr>
        <p:blipFill>
          <a:blip r:embed="rId3" cstate="print"/>
          <a:srcRect/>
          <a:stretch>
            <a:fillRect/>
          </a:stretch>
        </p:blipFill>
        <p:spPr>
          <a:xfrm>
            <a:off x="2555875" y="1749425"/>
            <a:ext cx="6119813" cy="3438525"/>
          </a:xfrm>
        </p:spPr>
      </p:pic>
      <p:sp>
        <p:nvSpPr>
          <p:cNvPr id="13" name="TextBox 12"/>
          <p:cNvSpPr txBox="1"/>
          <p:nvPr/>
        </p:nvSpPr>
        <p:spPr>
          <a:xfrm>
            <a:off x="4140200" y="1773238"/>
            <a:ext cx="1511300" cy="922337"/>
          </a:xfrm>
          <a:prstGeom prst="rect">
            <a:avLst/>
          </a:prstGeom>
          <a:noFill/>
        </p:spPr>
        <p:txBody>
          <a:bodyPr>
            <a:spAutoFit/>
          </a:bodyPr>
          <a:lstStyle/>
          <a:p>
            <a:pPr algn="ctr" fontAlgn="auto">
              <a:spcBef>
                <a:spcPts val="0"/>
              </a:spcBef>
              <a:spcAft>
                <a:spcPts val="0"/>
              </a:spcAft>
              <a:defRPr/>
            </a:pPr>
            <a:r>
              <a:rPr lang="en-GB" b="1" dirty="0">
                <a:solidFill>
                  <a:schemeClr val="accent6"/>
                </a:solidFill>
                <a:latin typeface="Arial" pitchFamily="34" charset="0"/>
                <a:cs typeface="Arial" pitchFamily="34" charset="0"/>
              </a:rPr>
              <a:t>Q3</a:t>
            </a:r>
            <a:r>
              <a:rPr lang="el-GR" b="1" dirty="0">
                <a:solidFill>
                  <a:schemeClr val="accent6"/>
                </a:solidFill>
                <a:latin typeface="Arial" pitchFamily="34" charset="0"/>
                <a:cs typeface="Arial" pitchFamily="34" charset="0"/>
              </a:rPr>
              <a:t>-</a:t>
            </a:r>
            <a:r>
              <a:rPr lang="en-GB" b="1" dirty="0">
                <a:solidFill>
                  <a:schemeClr val="accent6"/>
                </a:solidFill>
                <a:latin typeface="Arial" pitchFamily="34" charset="0"/>
                <a:cs typeface="Arial" pitchFamily="34" charset="0"/>
              </a:rPr>
              <a:t>2008</a:t>
            </a:r>
            <a:r>
              <a:rPr lang="el-GR" b="1" dirty="0">
                <a:solidFill>
                  <a:schemeClr val="accent6"/>
                </a:solidFill>
                <a:latin typeface="Arial" pitchFamily="34" charset="0"/>
                <a:cs typeface="Arial" pitchFamily="34" charset="0"/>
              </a:rPr>
              <a:t> ~11.200 μονάδες</a:t>
            </a:r>
          </a:p>
        </p:txBody>
      </p:sp>
      <p:cxnSp>
        <p:nvCxnSpPr>
          <p:cNvPr id="14" name="Straight Arrow Connector 13"/>
          <p:cNvCxnSpPr>
            <a:stCxn id="13" idx="1"/>
          </p:cNvCxnSpPr>
          <p:nvPr/>
        </p:nvCxnSpPr>
        <p:spPr>
          <a:xfrm flipH="1">
            <a:off x="2916238" y="2235200"/>
            <a:ext cx="1223962" cy="401638"/>
          </a:xfrm>
          <a:prstGeom prst="straightConnector1">
            <a:avLst/>
          </a:prstGeom>
          <a:ln w="38100">
            <a:solidFill>
              <a:schemeClr val="accent6"/>
            </a:solidFill>
            <a:tailEnd type="arrow"/>
          </a:ln>
        </p:spPr>
        <p:style>
          <a:lnRef idx="1">
            <a:schemeClr val="accent1"/>
          </a:lnRef>
          <a:fillRef idx="0">
            <a:schemeClr val="accent1"/>
          </a:fillRef>
          <a:effectRef idx="0">
            <a:schemeClr val="accent1"/>
          </a:effectRef>
          <a:fontRef idx="minor">
            <a:schemeClr val="tx1"/>
          </a:fontRef>
        </p:style>
      </p:cxnSp>
      <p:grpSp>
        <p:nvGrpSpPr>
          <p:cNvPr id="20485" name="Group 25"/>
          <p:cNvGrpSpPr>
            <a:grpSpLocks/>
          </p:cNvGrpSpPr>
          <p:nvPr/>
        </p:nvGrpSpPr>
        <p:grpSpPr bwMode="auto">
          <a:xfrm>
            <a:off x="6732588" y="1844675"/>
            <a:ext cx="1677987" cy="500063"/>
            <a:chOff x="6660232" y="2276872"/>
            <a:chExt cx="1678892" cy="499727"/>
          </a:xfrm>
        </p:grpSpPr>
        <p:cxnSp>
          <p:nvCxnSpPr>
            <p:cNvPr id="18" name="Straight Connector 17"/>
            <p:cNvCxnSpPr/>
            <p:nvPr/>
          </p:nvCxnSpPr>
          <p:spPr>
            <a:xfrm>
              <a:off x="6660232" y="2384749"/>
              <a:ext cx="619459" cy="0"/>
            </a:xfrm>
            <a:prstGeom prst="line">
              <a:avLst/>
            </a:prstGeom>
            <a:ln w="317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6660232" y="2617956"/>
              <a:ext cx="619459"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7297162" y="2276872"/>
              <a:ext cx="1041962" cy="261762"/>
            </a:xfrm>
            <a:prstGeom prst="rect">
              <a:avLst/>
            </a:prstGeom>
            <a:noFill/>
          </p:spPr>
          <p:txBody>
            <a:bodyPr>
              <a:spAutoFit/>
            </a:bodyPr>
            <a:lstStyle/>
            <a:p>
              <a:pPr fontAlgn="auto">
                <a:spcBef>
                  <a:spcPts val="0"/>
                </a:spcBef>
                <a:spcAft>
                  <a:spcPts val="0"/>
                </a:spcAft>
                <a:defRPr/>
              </a:pPr>
              <a:r>
                <a:rPr lang="en-GB" sz="1100" b="1" dirty="0">
                  <a:solidFill>
                    <a:schemeClr val="accent6"/>
                  </a:solidFill>
                  <a:latin typeface="+mn-lt"/>
                </a:rPr>
                <a:t>BDIY:IND</a:t>
              </a:r>
              <a:endParaRPr lang="el-GR" sz="1400" b="1" dirty="0">
                <a:solidFill>
                  <a:schemeClr val="accent6"/>
                </a:solidFill>
                <a:latin typeface="+mn-lt"/>
              </a:endParaRPr>
            </a:p>
          </p:txBody>
        </p:sp>
        <p:sp>
          <p:nvSpPr>
            <p:cNvPr id="20495" name="TextBox 21"/>
            <p:cNvSpPr txBox="1">
              <a:spLocks noChangeArrowheads="1"/>
            </p:cNvSpPr>
            <p:nvPr/>
          </p:nvSpPr>
          <p:spPr bwMode="auto">
            <a:xfrm>
              <a:off x="7297547" y="2514989"/>
              <a:ext cx="1013813" cy="261610"/>
            </a:xfrm>
            <a:prstGeom prst="rect">
              <a:avLst/>
            </a:prstGeom>
            <a:noFill/>
            <a:ln w="9525">
              <a:noFill/>
              <a:miter lim="800000"/>
              <a:headEnd/>
              <a:tailEnd/>
            </a:ln>
          </p:spPr>
          <p:txBody>
            <a:bodyPr>
              <a:spAutoFit/>
            </a:bodyPr>
            <a:lstStyle/>
            <a:p>
              <a:r>
                <a:rPr lang="en-GB" sz="1100" b="1">
                  <a:solidFill>
                    <a:srgbClr val="00B050"/>
                  </a:solidFill>
                  <a:latin typeface="Calibri" pitchFamily="34" charset="0"/>
                </a:rPr>
                <a:t>TANKERS:IND</a:t>
              </a:r>
              <a:endParaRPr lang="el-GR" sz="1100" b="1">
                <a:solidFill>
                  <a:srgbClr val="00B050"/>
                </a:solidFill>
                <a:latin typeface="Calibri" pitchFamily="34" charset="0"/>
              </a:endParaRPr>
            </a:p>
          </p:txBody>
        </p:sp>
      </p:grpSp>
      <p:sp>
        <p:nvSpPr>
          <p:cNvPr id="20486" name="TextBox 22"/>
          <p:cNvSpPr txBox="1">
            <a:spLocks noChangeArrowheads="1"/>
          </p:cNvSpPr>
          <p:nvPr/>
        </p:nvSpPr>
        <p:spPr bwMode="auto">
          <a:xfrm>
            <a:off x="6804025" y="5229225"/>
            <a:ext cx="2160588" cy="276225"/>
          </a:xfrm>
          <a:prstGeom prst="rect">
            <a:avLst/>
          </a:prstGeom>
          <a:noFill/>
          <a:ln w="9525">
            <a:noFill/>
            <a:miter lim="800000"/>
            <a:headEnd/>
            <a:tailEnd/>
          </a:ln>
        </p:spPr>
        <p:txBody>
          <a:bodyPr>
            <a:spAutoFit/>
          </a:bodyPr>
          <a:lstStyle/>
          <a:p>
            <a:r>
              <a:rPr lang="el-GR" sz="1200" b="1">
                <a:cs typeface="Arial" charset="0"/>
              </a:rPr>
              <a:t>Πηγή</a:t>
            </a:r>
            <a:r>
              <a:rPr lang="el-GR" sz="1200">
                <a:cs typeface="Arial" charset="0"/>
              </a:rPr>
              <a:t>: </a:t>
            </a:r>
            <a:r>
              <a:rPr lang="en-GB" sz="1200">
                <a:cs typeface="Arial" charset="0"/>
              </a:rPr>
              <a:t>Bloomberg, 2013</a:t>
            </a:r>
            <a:endParaRPr lang="el-GR" sz="1200">
              <a:cs typeface="Arial" charset="0"/>
            </a:endParaRPr>
          </a:p>
        </p:txBody>
      </p:sp>
      <p:sp>
        <p:nvSpPr>
          <p:cNvPr id="15" name="TextBox 14"/>
          <p:cNvSpPr txBox="1"/>
          <p:nvPr/>
        </p:nvSpPr>
        <p:spPr>
          <a:xfrm>
            <a:off x="1979613" y="5516563"/>
            <a:ext cx="6769100" cy="915987"/>
          </a:xfrm>
          <a:prstGeom prst="rect">
            <a:avLst/>
          </a:prstGeom>
          <a:solidFill>
            <a:schemeClr val="bg2">
              <a:lumMod val="90000"/>
            </a:schemeClr>
          </a:solidFill>
          <a:ln>
            <a:noFill/>
          </a:ln>
          <a:effectLst>
            <a:outerShdw blurRad="50800" dist="38100" dir="2700000" algn="tl" rotWithShape="0">
              <a:prstClr val="black">
                <a:alpha val="40000"/>
              </a:prstClr>
            </a:outerShdw>
          </a:effectLst>
        </p:spPr>
        <p:txBody>
          <a:bodyPr>
            <a:spAutoFit/>
          </a:bodyPr>
          <a:lstStyle/>
          <a:p>
            <a:pPr algn="ctr">
              <a:defRPr/>
            </a:pPr>
            <a:r>
              <a:rPr lang="el-GR">
                <a:cs typeface="Arial" charset="0"/>
              </a:rPr>
              <a:t>Καθώς η ανάκαμψη της παγκόσμιας οικονομίας αποδεικνύεται αναιμική, οι ναύλοι τα επόμενα 2-3 χρόνια θα παραμείνουν σε χαμηλά επίπεδα </a:t>
            </a:r>
          </a:p>
        </p:txBody>
      </p:sp>
      <p:sp>
        <p:nvSpPr>
          <p:cNvPr id="16" name="Slide Number Placeholder 15"/>
          <p:cNvSpPr>
            <a:spLocks noGrp="1"/>
          </p:cNvSpPr>
          <p:nvPr>
            <p:ph type="sldNum" sz="quarter" idx="12"/>
          </p:nvPr>
        </p:nvSpPr>
        <p:spPr/>
        <p:txBody>
          <a:bodyPr/>
          <a:lstStyle/>
          <a:p>
            <a:pPr>
              <a:defRPr/>
            </a:pPr>
            <a:fld id="{6000A742-00F2-465C-9458-AFDA8A3CCD12}" type="slidenum">
              <a:rPr lang="el-GR"/>
              <a:pPr>
                <a:defRPr/>
              </a:pPr>
              <a:t>7</a:t>
            </a:fld>
            <a:endParaRPr lang="el-GR" dirty="0"/>
          </a:p>
        </p:txBody>
      </p:sp>
      <p:sp>
        <p:nvSpPr>
          <p:cNvPr id="20489" name="TextBox 16"/>
          <p:cNvSpPr txBox="1">
            <a:spLocks noChangeArrowheads="1"/>
          </p:cNvSpPr>
          <p:nvPr/>
        </p:nvSpPr>
        <p:spPr bwMode="auto">
          <a:xfrm rot="-5400000">
            <a:off x="447675" y="3017838"/>
            <a:ext cx="3887788" cy="246062"/>
          </a:xfrm>
          <a:prstGeom prst="rect">
            <a:avLst/>
          </a:prstGeom>
          <a:noFill/>
          <a:ln w="9525">
            <a:noFill/>
            <a:miter lim="800000"/>
            <a:headEnd/>
            <a:tailEnd/>
          </a:ln>
        </p:spPr>
        <p:txBody>
          <a:bodyPr>
            <a:spAutoFit/>
          </a:bodyPr>
          <a:lstStyle/>
          <a:p>
            <a:pPr algn="ctr"/>
            <a:r>
              <a:rPr lang="el-GR" sz="1000" b="1">
                <a:cs typeface="Arial" charset="0"/>
              </a:rPr>
              <a:t>Ποσοστιαία Μεταβολή σε σχέση με Μάιο του 2008</a:t>
            </a:r>
          </a:p>
        </p:txBody>
      </p:sp>
      <p:sp>
        <p:nvSpPr>
          <p:cNvPr id="20" name="TextBox 19"/>
          <p:cNvSpPr txBox="1"/>
          <p:nvPr/>
        </p:nvSpPr>
        <p:spPr>
          <a:xfrm>
            <a:off x="7308850" y="2565400"/>
            <a:ext cx="1511300" cy="922338"/>
          </a:xfrm>
          <a:prstGeom prst="rect">
            <a:avLst/>
          </a:prstGeom>
          <a:noFill/>
        </p:spPr>
        <p:txBody>
          <a:bodyPr>
            <a:spAutoFit/>
          </a:bodyPr>
          <a:lstStyle/>
          <a:p>
            <a:pPr algn="ctr" fontAlgn="auto">
              <a:spcBef>
                <a:spcPts val="0"/>
              </a:spcBef>
              <a:spcAft>
                <a:spcPts val="0"/>
              </a:spcAft>
              <a:defRPr/>
            </a:pPr>
            <a:r>
              <a:rPr lang="el-GR" b="1" dirty="0">
                <a:solidFill>
                  <a:schemeClr val="accent6"/>
                </a:solidFill>
                <a:latin typeface="Arial" pitchFamily="34" charset="0"/>
                <a:cs typeface="Arial" pitchFamily="34" charset="0"/>
              </a:rPr>
              <a:t>Σήμερα ~800 μονάδες</a:t>
            </a:r>
          </a:p>
        </p:txBody>
      </p:sp>
      <p:cxnSp>
        <p:nvCxnSpPr>
          <p:cNvPr id="24" name="Straight Arrow Connector 23"/>
          <p:cNvCxnSpPr/>
          <p:nvPr/>
        </p:nvCxnSpPr>
        <p:spPr>
          <a:xfrm>
            <a:off x="8027988" y="3573463"/>
            <a:ext cx="0" cy="935037"/>
          </a:xfrm>
          <a:prstGeom prst="straightConnector1">
            <a:avLst/>
          </a:prstGeom>
          <a:ln w="38100">
            <a:solidFill>
              <a:schemeClr val="accent6"/>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xfrm>
            <a:off x="2268538" y="274638"/>
            <a:ext cx="6418262" cy="1143000"/>
          </a:xfrm>
          <a:noFill/>
        </p:spPr>
        <p:txBody>
          <a:bodyPr/>
          <a:lstStyle/>
          <a:p>
            <a:pPr eaLnBrk="1" hangingPunct="1"/>
            <a:r>
              <a:rPr lang="el-GR" sz="3200" b="1" smtClean="0">
                <a:latin typeface="Arial" charset="0"/>
                <a:cs typeface="Arial" charset="0"/>
              </a:rPr>
              <a:t>Συνεπώς, η τρικυμία δεν έχει τελειώσει</a:t>
            </a:r>
            <a:endParaRPr lang="en-US" sz="3200" b="1" smtClean="0">
              <a:latin typeface="Arial" charset="0"/>
              <a:cs typeface="Arial" charset="0"/>
            </a:endParaRPr>
          </a:p>
        </p:txBody>
      </p:sp>
      <p:sp>
        <p:nvSpPr>
          <p:cNvPr id="22530" name="Content Placeholder 2"/>
          <p:cNvSpPr>
            <a:spLocks noGrp="1"/>
          </p:cNvSpPr>
          <p:nvPr>
            <p:ph idx="1"/>
          </p:nvPr>
        </p:nvSpPr>
        <p:spPr>
          <a:xfrm>
            <a:off x="2339975" y="1700213"/>
            <a:ext cx="6408738" cy="4814887"/>
          </a:xfrm>
        </p:spPr>
        <p:txBody>
          <a:bodyPr/>
          <a:lstStyle/>
          <a:p>
            <a:pPr eaLnBrk="1" hangingPunct="1">
              <a:spcBef>
                <a:spcPts val="1200"/>
              </a:spcBef>
            </a:pPr>
            <a:r>
              <a:rPr lang="el-GR" sz="2000" smtClean="0">
                <a:latin typeface="Arial" charset="0"/>
                <a:cs typeface="Arial" charset="0"/>
              </a:rPr>
              <a:t>Πολύ κάτω από το μισό τα ναύλα στην παγκόσμια ναυτιλία, σε σχέση με το 2008</a:t>
            </a:r>
          </a:p>
          <a:p>
            <a:pPr eaLnBrk="1" hangingPunct="1">
              <a:spcBef>
                <a:spcPts val="1200"/>
              </a:spcBef>
            </a:pPr>
            <a:r>
              <a:rPr lang="el-GR" sz="2000" smtClean="0">
                <a:latin typeface="Arial" charset="0"/>
                <a:cs typeface="Arial" charset="0"/>
              </a:rPr>
              <a:t>Απαισιόδοξες προβλέψεις για παγκόσμιο εμπόριο καθώς και τιμές πετρελαίου (άνοδος)</a:t>
            </a:r>
          </a:p>
          <a:p>
            <a:pPr eaLnBrk="1" hangingPunct="1">
              <a:spcBef>
                <a:spcPts val="1200"/>
              </a:spcBef>
            </a:pPr>
            <a:r>
              <a:rPr lang="el-GR" sz="2000" smtClean="0">
                <a:latin typeface="Arial" charset="0"/>
                <a:cs typeface="Arial" charset="0"/>
              </a:rPr>
              <a:t>Σημαντικές απώλειες στο ρυθμό ανάπτυξης οικονομιών που επηρεάζουν τις παγκόσμιες μεταφορές</a:t>
            </a:r>
          </a:p>
          <a:p>
            <a:pPr lvl="1" eaLnBrk="1" hangingPunct="1">
              <a:spcBef>
                <a:spcPts val="600"/>
              </a:spcBef>
            </a:pPr>
            <a:r>
              <a:rPr lang="el-GR" sz="1600" smtClean="0">
                <a:latin typeface="Arial" charset="0"/>
                <a:cs typeface="Arial" charset="0"/>
              </a:rPr>
              <a:t>Κίνα από 9,3% το 2011</a:t>
            </a:r>
            <a:r>
              <a:rPr lang="el-GR" sz="1600" smtClean="0">
                <a:latin typeface="Arial" charset="0"/>
                <a:cs typeface="Arial" charset="0"/>
                <a:sym typeface="Wingdings" pitchFamily="2" charset="2"/>
              </a:rPr>
              <a:t>7,8% το 2012, </a:t>
            </a:r>
          </a:p>
          <a:p>
            <a:pPr lvl="1" eaLnBrk="1" hangingPunct="1">
              <a:spcBef>
                <a:spcPts val="600"/>
              </a:spcBef>
            </a:pPr>
            <a:r>
              <a:rPr lang="el-GR" sz="1600" smtClean="0">
                <a:latin typeface="Arial" charset="0"/>
                <a:cs typeface="Arial" charset="0"/>
                <a:sym typeface="Wingdings" pitchFamily="2" charset="2"/>
              </a:rPr>
              <a:t>Αναπτυσσόμενη Ασία από 8,0% το 2011 6,6% το 2012</a:t>
            </a:r>
            <a:endParaRPr lang="el-GR" sz="1600" smtClean="0">
              <a:latin typeface="Arial" charset="0"/>
              <a:cs typeface="Arial" charset="0"/>
            </a:endParaRPr>
          </a:p>
          <a:p>
            <a:pPr eaLnBrk="1" hangingPunct="1">
              <a:spcBef>
                <a:spcPts val="1200"/>
              </a:spcBef>
              <a:buFont typeface="Arial" charset="0"/>
              <a:buNone/>
            </a:pPr>
            <a:endParaRPr lang="en-US" sz="2000" smtClean="0">
              <a:latin typeface="Arial" charset="0"/>
              <a:cs typeface="Arial" charset="0"/>
            </a:endParaRPr>
          </a:p>
        </p:txBody>
      </p:sp>
      <p:sp>
        <p:nvSpPr>
          <p:cNvPr id="4" name="Slide Number Placeholder 3"/>
          <p:cNvSpPr>
            <a:spLocks noGrp="1"/>
          </p:cNvSpPr>
          <p:nvPr>
            <p:ph type="sldNum" sz="quarter" idx="12"/>
          </p:nvPr>
        </p:nvSpPr>
        <p:spPr/>
        <p:txBody>
          <a:bodyPr/>
          <a:lstStyle/>
          <a:p>
            <a:pPr>
              <a:defRPr/>
            </a:pPr>
            <a:fld id="{3B84B951-7E0B-4FD5-BF93-D5C65061886D}" type="slidenum">
              <a:rPr lang="el-GR"/>
              <a:pPr>
                <a:defRPr/>
              </a:pPr>
              <a:t>8</a:t>
            </a:fld>
            <a:endParaRPr lang="el-GR" dirty="0"/>
          </a:p>
        </p:txBody>
      </p:sp>
      <p:sp>
        <p:nvSpPr>
          <p:cNvPr id="6" name="TextBox 5"/>
          <p:cNvSpPr txBox="1"/>
          <p:nvPr/>
        </p:nvSpPr>
        <p:spPr>
          <a:xfrm>
            <a:off x="2339975" y="5445125"/>
            <a:ext cx="6408738" cy="915988"/>
          </a:xfrm>
          <a:prstGeom prst="rect">
            <a:avLst/>
          </a:prstGeom>
          <a:solidFill>
            <a:schemeClr val="bg2">
              <a:lumMod val="90000"/>
            </a:schemeClr>
          </a:solidFill>
          <a:effectLst>
            <a:outerShdw blurRad="50800" dist="38100" algn="l" rotWithShape="0">
              <a:prstClr val="black">
                <a:alpha val="40000"/>
              </a:prstClr>
            </a:outerShdw>
          </a:effectLst>
        </p:spPr>
        <p:txBody>
          <a:bodyPr>
            <a:spAutoFit/>
          </a:bodyPr>
          <a:lstStyle/>
          <a:p>
            <a:pPr algn="just">
              <a:spcBef>
                <a:spcPts val="1200"/>
              </a:spcBef>
              <a:defRPr/>
            </a:pPr>
            <a:r>
              <a:rPr lang="el-GR">
                <a:cs typeface="Arial" charset="0"/>
              </a:rPr>
              <a:t>Οι ναύλοι έχουν σταθεροποιηθεί σε χαμηλό επίπεδο. </a:t>
            </a:r>
            <a:r>
              <a:rPr lang="el-GR" b="1">
                <a:cs typeface="Arial" charset="0"/>
              </a:rPr>
              <a:t>Αισιόδοξο σενάριο</a:t>
            </a:r>
            <a:r>
              <a:rPr lang="el-GR">
                <a:cs typeface="Arial" charset="0"/>
              </a:rPr>
              <a:t>: Απαιτείται μια τριετία τουλάχιστον για την επαναφορά τους στα προ κρίσης επίπεδα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rtlCol="0">
            <a:normAutofit/>
          </a:bodyPr>
          <a:lstStyle/>
          <a:p>
            <a:pPr eaLnBrk="1" fontAlgn="auto" hangingPunct="1">
              <a:spcAft>
                <a:spcPts val="0"/>
              </a:spcAft>
              <a:defRPr/>
            </a:pPr>
            <a:r>
              <a:rPr lang="el-GR" sz="2400" cap="none" dirty="0" smtClean="0"/>
              <a:t>ΙΙ. Η θέση της </a:t>
            </a:r>
            <a:r>
              <a:rPr lang="el-GR" sz="2400" cap="none" dirty="0" err="1" smtClean="0"/>
              <a:t>ελληνόκτητης</a:t>
            </a:r>
            <a:r>
              <a:rPr lang="el-GR" sz="2400" cap="none" dirty="0" smtClean="0"/>
              <a:t> ναυτιλίας στη διεθνή αγορά</a:t>
            </a:r>
            <a:endParaRPr lang="el-GR" sz="2400" dirty="0"/>
          </a:p>
        </p:txBody>
      </p:sp>
      <p:sp>
        <p:nvSpPr>
          <p:cNvPr id="5" name="Text Placeholder 4"/>
          <p:cNvSpPr>
            <a:spLocks noGrp="1"/>
          </p:cNvSpPr>
          <p:nvPr>
            <p:ph type="body" idx="1"/>
          </p:nvPr>
        </p:nvSpPr>
        <p:spPr/>
        <p:txBody>
          <a:bodyPr rtlCol="0">
            <a:normAutofit/>
          </a:bodyPr>
          <a:lstStyle/>
          <a:p>
            <a:pPr eaLnBrk="1" fontAlgn="auto" hangingPunct="1">
              <a:spcAft>
                <a:spcPts val="0"/>
              </a:spcAft>
              <a:buFont typeface="Arial" pitchFamily="34" charset="0"/>
              <a:buNone/>
              <a:defRPr/>
            </a:pPr>
            <a:endParaRPr lang="el-GR"/>
          </a:p>
        </p:txBody>
      </p:sp>
      <p:sp>
        <p:nvSpPr>
          <p:cNvPr id="6" name="Slide Number Placeholder 5"/>
          <p:cNvSpPr>
            <a:spLocks noGrp="1"/>
          </p:cNvSpPr>
          <p:nvPr>
            <p:ph type="sldNum" sz="quarter" idx="12"/>
          </p:nvPr>
        </p:nvSpPr>
        <p:spPr/>
        <p:txBody>
          <a:bodyPr/>
          <a:lstStyle/>
          <a:p>
            <a:pPr>
              <a:defRPr/>
            </a:pPr>
            <a:fld id="{06E4DAA7-B60F-46AB-92A3-2FD3C2696035}" type="slidenum">
              <a:rPr lang="el-GR"/>
              <a:pPr>
                <a:defRPr/>
              </a:pPr>
              <a:t>9</a:t>
            </a:fld>
            <a:endParaRPr lang="el-G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2110</TotalTime>
  <Words>1538</Words>
  <Application>Microsoft Office PowerPoint</Application>
  <PresentationFormat>On-screen Show (4:3)</PresentationFormat>
  <Paragraphs>287</Paragraphs>
  <Slides>29</Slides>
  <Notes>11</Notes>
  <HiddenSlides>1</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Η συμβολή της ποντοπόρου ναυτιλίας στην ελληνική οικονομία:  Επιδόσεις και προοπτικές</vt:lpstr>
      <vt:lpstr>Περιεχόμενα</vt:lpstr>
      <vt:lpstr>Ι. Η ναυτιλία στην παγκόσμια κρίση</vt:lpstr>
      <vt:lpstr>Η παγκόσμια οικονομία επιβραδύνεται παρά την πρόσκαιρη ανάκαμψη το 2010...</vt:lpstr>
      <vt:lpstr>...με δυσμενή αποτελέσματα στο παγκόσμιο εμπόριο</vt:lpstr>
      <vt:lpstr>Η κρίση ήρθε σε στιγμή δυναμικής αύξησης του παγκόσμιου στόλου…</vt:lpstr>
      <vt:lpstr>…με τους ναύλους να περιορίζονται και να διαμορφώνονται σε χαμηλά επίπεδα</vt:lpstr>
      <vt:lpstr>Συνεπώς, η τρικυμία δεν έχει τελειώσει</vt:lpstr>
      <vt:lpstr>ΙΙ. Η θέση της ελληνόκτητης ναυτιλίας στη διεθνή αγορά</vt:lpstr>
      <vt:lpstr>Ελληνόκτητος στόλος: 1η θέση παγκοσμίως σε όρους χωρητικότητας…  </vt:lpstr>
      <vt:lpstr>…ενώ παρά την ύφεση οι έλληνες εφοπλιστές εξακολουθούν να επενδύουν σε νεότευκτα πλοία</vt:lpstr>
      <vt:lpstr>Διαχρονικά πλεονασματικό το ισοζύγιο Μεταφορών </vt:lpstr>
      <vt:lpstr>ΙΙΙ. Η συμβολή της ελληνόκτητης ναυτιλίας στην ελληνική οικονομία</vt:lpstr>
      <vt:lpstr>Υπόδειγμα Leontief                                                            Εκτίμηση της άμεσης, έμμεσης και προκαλούμενης επίδρασης</vt:lpstr>
      <vt:lpstr>Η Ναυτιλία φέρνει σημαντικού ύψους συνάλλαγμα (€12,8 δις. το 2009) με ευρύτερες επιδράσεις στην οικονομία </vt:lpstr>
      <vt:lpstr>Συνολική επίδραση στην προστιθέμενη αξία: €13,3 δις.  (περίπου 6,4% του ΑΕΠ)</vt:lpstr>
      <vt:lpstr>Κλάδοι που ευνοούνται εμμέσως από τη ναυτιλία</vt:lpstr>
      <vt:lpstr>Απασχόληση: χρηματοδότηση για πάνω από 180 χιλ. θέσεις εργασίας</vt:lpstr>
      <vt:lpstr>IV. Η δυνητική συμβολή της ναυτιλίας στην ελληνική οικονομία</vt:lpstr>
      <vt:lpstr>Slide 20</vt:lpstr>
      <vt:lpstr>Μεθοδολογία υπολογισμού της δυνητικής συνεισφοράς</vt:lpstr>
      <vt:lpstr>Slide 22</vt:lpstr>
      <vt:lpstr>V. Προτάσεις πολιτικής</vt:lpstr>
      <vt:lpstr>Ενίσχυση της συμβολής της ναυτιλίας στην ελληνική οικονομία</vt:lpstr>
      <vt:lpstr>Ενίσχυση της συμβολής της ναυτιλίας στην ελληνική οικονομία</vt:lpstr>
      <vt:lpstr>Ενίσχυση της συμβολής της ναυτιλίας στην ελληνική οικονομία</vt:lpstr>
      <vt:lpstr>Ενίσχυση της συμβολής της ναυτιλίας στην ελληνική οικονομία</vt:lpstr>
      <vt:lpstr>Δύσκολος ο δρόμος, έναρξη τώρα!</vt:lpstr>
      <vt:lpstr>Slide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demian</dc:creator>
  <cp:lastModifiedBy>demian</cp:lastModifiedBy>
  <cp:revision>221</cp:revision>
  <dcterms:created xsi:type="dcterms:W3CDTF">2013-04-15T08:02:09Z</dcterms:created>
  <dcterms:modified xsi:type="dcterms:W3CDTF">2013-04-23T11:05:38Z</dcterms:modified>
</cp:coreProperties>
</file>